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notesSlides/notesSlide16.xml" ContentType="application/vnd.openxmlformats-officedocument.presentationml.notesSl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drawings/drawing3.xml" ContentType="application/vnd.openxmlformats-officedocument.drawingml.chartshapes+xml"/>
  <Override PartName="/ppt/notesSlides/notesSlide17.xml" ContentType="application/vnd.openxmlformats-officedocument.presentationml.notesSlide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ppt/drawings/drawing4.xml" ContentType="application/vnd.openxmlformats-officedocument.drawingml.chartshapes+xml"/>
  <Override PartName="/ppt/notesSlides/notesSlide18.xml" ContentType="application/vnd.openxmlformats-officedocument.presentationml.notesSlide+xml"/>
  <Override PartName="/ppt/charts/chart5.xml" ContentType="application/vnd.openxmlformats-officedocument.drawingml.chart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6"/>
  </p:notesMasterIdLst>
  <p:sldIdLst>
    <p:sldId id="791" r:id="rId2"/>
    <p:sldId id="665" r:id="rId3"/>
    <p:sldId id="336" r:id="rId4"/>
    <p:sldId id="895" r:id="rId5"/>
    <p:sldId id="1119" r:id="rId6"/>
    <p:sldId id="662" r:id="rId7"/>
    <p:sldId id="1211" r:id="rId8"/>
    <p:sldId id="1215" r:id="rId9"/>
    <p:sldId id="733" r:id="rId10"/>
    <p:sldId id="2026" r:id="rId11"/>
    <p:sldId id="667" r:id="rId12"/>
    <p:sldId id="587" r:id="rId13"/>
    <p:sldId id="380" r:id="rId14"/>
    <p:sldId id="701" r:id="rId15"/>
    <p:sldId id="658" r:id="rId16"/>
    <p:sldId id="2031" r:id="rId17"/>
    <p:sldId id="634" r:id="rId18"/>
    <p:sldId id="2004" r:id="rId19"/>
    <p:sldId id="1446" r:id="rId20"/>
    <p:sldId id="661" r:id="rId21"/>
    <p:sldId id="660" r:id="rId22"/>
    <p:sldId id="706" r:id="rId23"/>
    <p:sldId id="669" r:id="rId24"/>
    <p:sldId id="2048" r:id="rId25"/>
    <p:sldId id="2046" r:id="rId26"/>
    <p:sldId id="616" r:id="rId27"/>
    <p:sldId id="263" r:id="rId28"/>
    <p:sldId id="272" r:id="rId29"/>
    <p:sldId id="2018" r:id="rId30"/>
    <p:sldId id="392" r:id="rId31"/>
    <p:sldId id="2016" r:id="rId32"/>
    <p:sldId id="2047" r:id="rId33"/>
    <p:sldId id="2045" r:id="rId34"/>
    <p:sldId id="785" r:id="rId35"/>
    <p:sldId id="264" r:id="rId36"/>
    <p:sldId id="2038" r:id="rId37"/>
    <p:sldId id="2043" r:id="rId38"/>
    <p:sldId id="2037" r:id="rId39"/>
    <p:sldId id="2041" r:id="rId40"/>
    <p:sldId id="2028" r:id="rId41"/>
    <p:sldId id="710" r:id="rId42"/>
    <p:sldId id="256" r:id="rId43"/>
    <p:sldId id="2042" r:id="rId44"/>
    <p:sldId id="350" r:id="rId4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vel Hovakimyan" initials="SH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EC8E"/>
    <a:srgbClr val="FDF2AD"/>
    <a:srgbClr val="8571FF"/>
    <a:srgbClr val="E6E6E6"/>
    <a:srgbClr val="9173FD"/>
    <a:srgbClr val="0C00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93" autoAdjust="0"/>
    <p:restoredTop sz="85379" autoAdjust="0"/>
  </p:normalViewPr>
  <p:slideViewPr>
    <p:cSldViewPr snapToGrid="0">
      <p:cViewPr varScale="1">
        <p:scale>
          <a:sx n="85" d="100"/>
          <a:sy n="85" d="100"/>
        </p:scale>
        <p:origin x="-1464" y="-8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Macintosh%20HD:Users:skesler:Google%20Drive:01%20Book:01%20New%20Stuff%20for%20Book%20Revision:Chapter%2010%20-%20Tech%20Elements:Rewrite:Final:Worksheets%20(1):PriceProd-TechChem2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NUC%20M15\Desktop\&#1379;&#1408;&#1377;&#1414;&#1387;&#1391;&#1398;&#1381;&#1408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904636920385"/>
          <c:y val="6.0185185185185203E-2"/>
          <c:w val="0.71689621609798804"/>
          <c:h val="0.80555555555555602"/>
        </c:manualLayout>
      </c:layout>
      <c:scatterChart>
        <c:scatterStyle val="lineMarker"/>
        <c:varyColors val="0"/>
        <c:ser>
          <c:idx val="10"/>
          <c:order val="0"/>
          <c:tx>
            <c:v>  Rare Earths</c:v>
          </c:tx>
          <c:spPr>
            <a:ln w="76200" cap="sq"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c:spPr>
          <c:marker>
            <c:symbol val="none"/>
          </c:marker>
          <c:xVal>
            <c:numRef>
              <c:f>'Prod Graphs'!$A$58:$A$109</c:f>
              <c:numCache>
                <c:formatCode>0</c:formatCode>
                <c:ptCount val="52"/>
                <c:pt idx="0">
                  <c:v>1960</c:v>
                </c:pt>
                <c:pt idx="1">
                  <c:v>1961</c:v>
                </c:pt>
                <c:pt idx="2">
                  <c:v>1962</c:v>
                </c:pt>
                <c:pt idx="3">
                  <c:v>1963</c:v>
                </c:pt>
                <c:pt idx="4">
                  <c:v>1964</c:v>
                </c:pt>
                <c:pt idx="5">
                  <c:v>1965</c:v>
                </c:pt>
                <c:pt idx="6">
                  <c:v>1966</c:v>
                </c:pt>
                <c:pt idx="7">
                  <c:v>1967</c:v>
                </c:pt>
                <c:pt idx="8">
                  <c:v>1968</c:v>
                </c:pt>
                <c:pt idx="9">
                  <c:v>1969</c:v>
                </c:pt>
                <c:pt idx="10">
                  <c:v>1970</c:v>
                </c:pt>
                <c:pt idx="11">
                  <c:v>1971</c:v>
                </c:pt>
                <c:pt idx="12">
                  <c:v>1972</c:v>
                </c:pt>
                <c:pt idx="13">
                  <c:v>1973</c:v>
                </c:pt>
                <c:pt idx="14">
                  <c:v>1974</c:v>
                </c:pt>
                <c:pt idx="15">
                  <c:v>1975</c:v>
                </c:pt>
                <c:pt idx="16">
                  <c:v>1976</c:v>
                </c:pt>
                <c:pt idx="17">
                  <c:v>1977</c:v>
                </c:pt>
                <c:pt idx="18">
                  <c:v>1978</c:v>
                </c:pt>
                <c:pt idx="19">
                  <c:v>1979</c:v>
                </c:pt>
                <c:pt idx="20">
                  <c:v>1980</c:v>
                </c:pt>
                <c:pt idx="21">
                  <c:v>1981</c:v>
                </c:pt>
                <c:pt idx="22">
                  <c:v>1982</c:v>
                </c:pt>
                <c:pt idx="23">
                  <c:v>1983</c:v>
                </c:pt>
                <c:pt idx="24">
                  <c:v>1984</c:v>
                </c:pt>
                <c:pt idx="25">
                  <c:v>1985</c:v>
                </c:pt>
                <c:pt idx="26">
                  <c:v>1986</c:v>
                </c:pt>
                <c:pt idx="27">
                  <c:v>1987</c:v>
                </c:pt>
                <c:pt idx="28">
                  <c:v>1988</c:v>
                </c:pt>
                <c:pt idx="29">
                  <c:v>1989</c:v>
                </c:pt>
                <c:pt idx="30">
                  <c:v>1990</c:v>
                </c:pt>
                <c:pt idx="31">
                  <c:v>1991</c:v>
                </c:pt>
                <c:pt idx="32">
                  <c:v>1992</c:v>
                </c:pt>
                <c:pt idx="33">
                  <c:v>1993</c:v>
                </c:pt>
                <c:pt idx="34">
                  <c:v>1994</c:v>
                </c:pt>
                <c:pt idx="35">
                  <c:v>1995</c:v>
                </c:pt>
                <c:pt idx="36">
                  <c:v>1996</c:v>
                </c:pt>
                <c:pt idx="37">
                  <c:v>1997</c:v>
                </c:pt>
                <c:pt idx="38">
                  <c:v>1998</c:v>
                </c:pt>
                <c:pt idx="39">
                  <c:v>1999</c:v>
                </c:pt>
                <c:pt idx="40">
                  <c:v>2000</c:v>
                </c:pt>
                <c:pt idx="41">
                  <c:v>2001</c:v>
                </c:pt>
                <c:pt idx="42">
                  <c:v>2002</c:v>
                </c:pt>
                <c:pt idx="43">
                  <c:v>2003</c:v>
                </c:pt>
                <c:pt idx="44">
                  <c:v>2004</c:v>
                </c:pt>
                <c:pt idx="45">
                  <c:v>2005</c:v>
                </c:pt>
                <c:pt idx="46">
                  <c:v>2006</c:v>
                </c:pt>
                <c:pt idx="47">
                  <c:v>2007</c:v>
                </c:pt>
                <c:pt idx="48">
                  <c:v>2008</c:v>
                </c:pt>
                <c:pt idx="49">
                  <c:v>2009</c:v>
                </c:pt>
                <c:pt idx="50">
                  <c:v>2010</c:v>
                </c:pt>
                <c:pt idx="51">
                  <c:v>2011</c:v>
                </c:pt>
              </c:numCache>
            </c:numRef>
          </c:xVal>
          <c:yVal>
            <c:numRef>
              <c:f>'Prod Graphs'!$L$58:$L$109</c:f>
              <c:numCache>
                <c:formatCode>0.00</c:formatCode>
                <c:ptCount val="52"/>
                <c:pt idx="0">
                  <c:v>0</c:v>
                </c:pt>
                <c:pt idx="1">
                  <c:v>0.62555066079295096</c:v>
                </c:pt>
                <c:pt idx="2">
                  <c:v>2.533039647577092</c:v>
                </c:pt>
                <c:pt idx="3">
                  <c:v>1.669603524229075</c:v>
                </c:pt>
                <c:pt idx="4">
                  <c:v>0.62114537444933904</c:v>
                </c:pt>
                <c:pt idx="5">
                  <c:v>2.066079295154184</c:v>
                </c:pt>
                <c:pt idx="6">
                  <c:v>6.1365638766519766</c:v>
                </c:pt>
                <c:pt idx="7">
                  <c:v>6.4449339207048446</c:v>
                </c:pt>
                <c:pt idx="8">
                  <c:v>6.1365638766519766</c:v>
                </c:pt>
                <c:pt idx="9">
                  <c:v>6.9735682819383298</c:v>
                </c:pt>
                <c:pt idx="10">
                  <c:v>6.0044052863436086</c:v>
                </c:pt>
                <c:pt idx="11">
                  <c:v>6.2246696035242302</c:v>
                </c:pt>
                <c:pt idx="12">
                  <c:v>7.0176211453744477</c:v>
                </c:pt>
                <c:pt idx="13">
                  <c:v>9.5726872246696004</c:v>
                </c:pt>
                <c:pt idx="14">
                  <c:v>10.277533039647579</c:v>
                </c:pt>
                <c:pt idx="15">
                  <c:v>8.7356828193832605</c:v>
                </c:pt>
                <c:pt idx="16">
                  <c:v>7.6784140969162173</c:v>
                </c:pt>
                <c:pt idx="17">
                  <c:v>9.7929515418502184</c:v>
                </c:pt>
                <c:pt idx="18">
                  <c:v>10.674008810572699</c:v>
                </c:pt>
                <c:pt idx="19">
                  <c:v>11.68722466960352</c:v>
                </c:pt>
                <c:pt idx="20">
                  <c:v>11.026431718061669</c:v>
                </c:pt>
                <c:pt idx="21">
                  <c:v>12.480176211453751</c:v>
                </c:pt>
                <c:pt idx="22">
                  <c:v>10.71806167400881</c:v>
                </c:pt>
                <c:pt idx="23">
                  <c:v>12.83259911894273</c:v>
                </c:pt>
                <c:pt idx="24">
                  <c:v>17.237885462555059</c:v>
                </c:pt>
                <c:pt idx="25">
                  <c:v>18.16299559471366</c:v>
                </c:pt>
                <c:pt idx="26">
                  <c:v>16.57709251101322</c:v>
                </c:pt>
                <c:pt idx="27">
                  <c:v>19.660792951541779</c:v>
                </c:pt>
                <c:pt idx="28">
                  <c:v>23.36123348017621</c:v>
                </c:pt>
                <c:pt idx="29">
                  <c:v>25.740088105726869</c:v>
                </c:pt>
                <c:pt idx="30">
                  <c:v>22.303964757709249</c:v>
                </c:pt>
                <c:pt idx="31">
                  <c:v>17.370044052863431</c:v>
                </c:pt>
                <c:pt idx="32">
                  <c:v>21.070484581497801</c:v>
                </c:pt>
                <c:pt idx="33">
                  <c:v>19.5726872246696</c:v>
                </c:pt>
                <c:pt idx="34">
                  <c:v>23.27312775330396</c:v>
                </c:pt>
                <c:pt idx="35">
                  <c:v>31.731277533039641</c:v>
                </c:pt>
                <c:pt idx="36">
                  <c:v>34.110132158590311</c:v>
                </c:pt>
                <c:pt idx="37">
                  <c:v>29.08810572687225</c:v>
                </c:pt>
                <c:pt idx="38">
                  <c:v>32.964757709251103</c:v>
                </c:pt>
                <c:pt idx="39">
                  <c:v>37.14977973568282</c:v>
                </c:pt>
                <c:pt idx="40">
                  <c:v>39.044052863436093</c:v>
                </c:pt>
                <c:pt idx="41">
                  <c:v>40.629955947136558</c:v>
                </c:pt>
                <c:pt idx="42">
                  <c:v>42.259911894273131</c:v>
                </c:pt>
                <c:pt idx="43">
                  <c:v>41.775330396475802</c:v>
                </c:pt>
                <c:pt idx="44">
                  <c:v>43.933920704845818</c:v>
                </c:pt>
                <c:pt idx="45">
                  <c:v>52.744493392070481</c:v>
                </c:pt>
                <c:pt idx="46">
                  <c:v>59.352422907489</c:v>
                </c:pt>
                <c:pt idx="47">
                  <c:v>53.625550660792953</c:v>
                </c:pt>
                <c:pt idx="48">
                  <c:v>55.828193832599112</c:v>
                </c:pt>
                <c:pt idx="49">
                  <c:v>57.14977973568282</c:v>
                </c:pt>
                <c:pt idx="50">
                  <c:v>53.18502202643171</c:v>
                </c:pt>
                <c:pt idx="51">
                  <c:v>47.898678414096914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D2C2-054D-9800-0B5090D9B4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1736704"/>
        <c:axId val="151738240"/>
      </c:scatterChart>
      <c:valAx>
        <c:axId val="151736704"/>
        <c:scaling>
          <c:orientation val="minMax"/>
          <c:max val="2012"/>
          <c:min val="1960"/>
        </c:scaling>
        <c:delete val="0"/>
        <c:axPos val="b"/>
        <c:numFmt formatCode="0" sourceLinked="1"/>
        <c:majorTickMark val="out"/>
        <c:minorTickMark val="none"/>
        <c:tickLblPos val="nextTo"/>
        <c:crossAx val="151738240"/>
        <c:crossesAt val="0"/>
        <c:crossBetween val="midCat"/>
      </c:valAx>
      <c:valAx>
        <c:axId val="151738240"/>
        <c:scaling>
          <c:orientation val="minMax"/>
          <c:max val="60"/>
          <c:min val="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Change in Production Since 1960</a:t>
                </a:r>
              </a:p>
            </c:rich>
          </c:tx>
          <c:layout/>
          <c:overlay val="0"/>
        </c:title>
        <c:numFmt formatCode="0%" sourceLinked="0"/>
        <c:majorTickMark val="out"/>
        <c:minorTickMark val="none"/>
        <c:tickLblPos val="nextTo"/>
        <c:crossAx val="151736704"/>
        <c:crosses val="autoZero"/>
        <c:crossBetween val="midCat"/>
        <c:majorUnit val="10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2400" b="0">
          <a:latin typeface="Helvetica"/>
          <a:cs typeface="Helvetica"/>
        </a:defRPr>
      </a:pPr>
      <a:endParaRPr lang="en-US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0863288022342621"/>
          <c:y val="4.2034779036704981E-2"/>
          <c:w val="0.72905508482420178"/>
          <c:h val="0.90379164659066336"/>
        </c:manualLayout>
      </c:layout>
      <c:lineChart>
        <c:grouping val="standard"/>
        <c:varyColors val="0"/>
        <c:ser>
          <c:idx val="0"/>
          <c:order val="0"/>
          <c:tx>
            <c:strRef>
              <c:f>Sheet2!$B$174</c:f>
              <c:strCache>
                <c:ptCount val="1"/>
                <c:pt idx="0">
                  <c:v>Neph. Syenite</c:v>
                </c:pt>
              </c:strCache>
            </c:strRef>
          </c:tx>
          <c:marker>
            <c:symbol val="square"/>
            <c:size val="3"/>
          </c:marker>
          <c:cat>
            <c:strRef>
              <c:f>Sheet2!$A$175:$A$189</c:f>
              <c:strCache>
                <c:ptCount val="15"/>
                <c:pt idx="0">
                  <c:v>La</c:v>
                </c:pt>
                <c:pt idx="1">
                  <c:v>Ce</c:v>
                </c:pt>
                <c:pt idx="2">
                  <c:v>Pr</c:v>
                </c:pt>
                <c:pt idx="3">
                  <c:v>Nd</c:v>
                </c:pt>
                <c:pt idx="4">
                  <c:v>Sm</c:v>
                </c:pt>
                <c:pt idx="5">
                  <c:v>Eu</c:v>
                </c:pt>
                <c:pt idx="6">
                  <c:v>Gd</c:v>
                </c:pt>
                <c:pt idx="7">
                  <c:v>Tb</c:v>
                </c:pt>
                <c:pt idx="8">
                  <c:v>Dy</c:v>
                </c:pt>
                <c:pt idx="9">
                  <c:v>Ho</c:v>
                </c:pt>
                <c:pt idx="10">
                  <c:v>Y</c:v>
                </c:pt>
                <c:pt idx="11">
                  <c:v>Er</c:v>
                </c:pt>
                <c:pt idx="12">
                  <c:v>Tm</c:v>
                </c:pt>
                <c:pt idx="13">
                  <c:v>Yb</c:v>
                </c:pt>
                <c:pt idx="14">
                  <c:v>Lu</c:v>
                </c:pt>
              </c:strCache>
            </c:strRef>
          </c:cat>
          <c:val>
            <c:numRef>
              <c:f>Sheet2!$B$175:$B$189</c:f>
              <c:numCache>
                <c:formatCode>General</c:formatCode>
                <c:ptCount val="15"/>
                <c:pt idx="0">
                  <c:v>66.396000000000001</c:v>
                </c:pt>
                <c:pt idx="1">
                  <c:v>38.552</c:v>
                </c:pt>
                <c:pt idx="2">
                  <c:v>23.262878787878787</c:v>
                </c:pt>
                <c:pt idx="3">
                  <c:v>14.106849315068494</c:v>
                </c:pt>
                <c:pt idx="4">
                  <c:v>6.163498098859316</c:v>
                </c:pt>
                <c:pt idx="5">
                  <c:v>3.2186274509803918</c:v>
                </c:pt>
                <c:pt idx="6">
                  <c:v>3.1847826086956523</c:v>
                </c:pt>
                <c:pt idx="7">
                  <c:v>2.4611940298507462</c:v>
                </c:pt>
                <c:pt idx="8">
                  <c:v>2.006593406593407</c:v>
                </c:pt>
                <c:pt idx="9">
                  <c:v>1.7643564356435644</c:v>
                </c:pt>
                <c:pt idx="10">
                  <c:v>2.0196428571428569</c:v>
                </c:pt>
                <c:pt idx="11">
                  <c:v>1.8282828282828281</c:v>
                </c:pt>
                <c:pt idx="12">
                  <c:v>1.8530701754385963</c:v>
                </c:pt>
                <c:pt idx="13">
                  <c:v>1.8718032786885246</c:v>
                </c:pt>
                <c:pt idx="14">
                  <c:v>1.8945054945054944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9E0A-4505-B00D-310157B311E0}"/>
            </c:ext>
          </c:extLst>
        </c:ser>
        <c:ser>
          <c:idx val="1"/>
          <c:order val="1"/>
          <c:tx>
            <c:strRef>
              <c:f>Sheet2!$C$174</c:f>
              <c:strCache>
                <c:ptCount val="1"/>
                <c:pt idx="0">
                  <c:v>Neph. Syen. Pegmat.</c:v>
                </c:pt>
              </c:strCache>
            </c:strRef>
          </c:tx>
          <c:marker>
            <c:symbol val="square"/>
            <c:size val="3"/>
          </c:marker>
          <c:cat>
            <c:strRef>
              <c:f>Sheet2!$A$175:$A$189</c:f>
              <c:strCache>
                <c:ptCount val="15"/>
                <c:pt idx="0">
                  <c:v>La</c:v>
                </c:pt>
                <c:pt idx="1">
                  <c:v>Ce</c:v>
                </c:pt>
                <c:pt idx="2">
                  <c:v>Pr</c:v>
                </c:pt>
                <c:pt idx="3">
                  <c:v>Nd</c:v>
                </c:pt>
                <c:pt idx="4">
                  <c:v>Sm</c:v>
                </c:pt>
                <c:pt idx="5">
                  <c:v>Eu</c:v>
                </c:pt>
                <c:pt idx="6">
                  <c:v>Gd</c:v>
                </c:pt>
                <c:pt idx="7">
                  <c:v>Tb</c:v>
                </c:pt>
                <c:pt idx="8">
                  <c:v>Dy</c:v>
                </c:pt>
                <c:pt idx="9">
                  <c:v>Ho</c:v>
                </c:pt>
                <c:pt idx="10">
                  <c:v>Y</c:v>
                </c:pt>
                <c:pt idx="11">
                  <c:v>Er</c:v>
                </c:pt>
                <c:pt idx="12">
                  <c:v>Tm</c:v>
                </c:pt>
                <c:pt idx="13">
                  <c:v>Yb</c:v>
                </c:pt>
                <c:pt idx="14">
                  <c:v>Lu</c:v>
                </c:pt>
              </c:strCache>
            </c:strRef>
          </c:cat>
          <c:val>
            <c:numRef>
              <c:f>Sheet2!$C$175:$C$189</c:f>
              <c:numCache>
                <c:formatCode>General</c:formatCode>
                <c:ptCount val="15"/>
                <c:pt idx="0">
                  <c:v>128.35599999999999</c:v>
                </c:pt>
                <c:pt idx="1">
                  <c:v>66.88933333333334</c:v>
                </c:pt>
                <c:pt idx="2">
                  <c:v>33.588636363636361</c:v>
                </c:pt>
                <c:pt idx="3">
                  <c:v>17.353424657534248</c:v>
                </c:pt>
                <c:pt idx="4">
                  <c:v>6.7642585551330798</c:v>
                </c:pt>
                <c:pt idx="5">
                  <c:v>3.6411764705882352</c:v>
                </c:pt>
                <c:pt idx="6">
                  <c:v>3.6005434782608696</c:v>
                </c:pt>
                <c:pt idx="7">
                  <c:v>3.062686567164179</c:v>
                </c:pt>
                <c:pt idx="8">
                  <c:v>2.8065934065934064</c:v>
                </c:pt>
                <c:pt idx="9">
                  <c:v>2.7910891089108909</c:v>
                </c:pt>
                <c:pt idx="10">
                  <c:v>3.16</c:v>
                </c:pt>
                <c:pt idx="11">
                  <c:v>3.1111111111111112</c:v>
                </c:pt>
                <c:pt idx="12">
                  <c:v>3.4078947368421053</c:v>
                </c:pt>
                <c:pt idx="13">
                  <c:v>3.4911475409836066</c:v>
                </c:pt>
                <c:pt idx="14">
                  <c:v>3.5999999999999996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9E0A-4505-B00D-310157B311E0}"/>
            </c:ext>
          </c:extLst>
        </c:ser>
        <c:ser>
          <c:idx val="2"/>
          <c:order val="2"/>
          <c:tx>
            <c:strRef>
              <c:f>Sheet2!$D$174</c:f>
              <c:strCache>
                <c:ptCount val="1"/>
                <c:pt idx="0">
                  <c:v>Neph. Syen. Pegmat.</c:v>
                </c:pt>
              </c:strCache>
            </c:strRef>
          </c:tx>
          <c:marker>
            <c:symbol val="square"/>
            <c:size val="3"/>
          </c:marker>
          <c:cat>
            <c:strRef>
              <c:f>Sheet2!$A$175:$A$189</c:f>
              <c:strCache>
                <c:ptCount val="15"/>
                <c:pt idx="0">
                  <c:v>La</c:v>
                </c:pt>
                <c:pt idx="1">
                  <c:v>Ce</c:v>
                </c:pt>
                <c:pt idx="2">
                  <c:v>Pr</c:v>
                </c:pt>
                <c:pt idx="3">
                  <c:v>Nd</c:v>
                </c:pt>
                <c:pt idx="4">
                  <c:v>Sm</c:v>
                </c:pt>
                <c:pt idx="5">
                  <c:v>Eu</c:v>
                </c:pt>
                <c:pt idx="6">
                  <c:v>Gd</c:v>
                </c:pt>
                <c:pt idx="7">
                  <c:v>Tb</c:v>
                </c:pt>
                <c:pt idx="8">
                  <c:v>Dy</c:v>
                </c:pt>
                <c:pt idx="9">
                  <c:v>Ho</c:v>
                </c:pt>
                <c:pt idx="10">
                  <c:v>Y</c:v>
                </c:pt>
                <c:pt idx="11">
                  <c:v>Er</c:v>
                </c:pt>
                <c:pt idx="12">
                  <c:v>Tm</c:v>
                </c:pt>
                <c:pt idx="13">
                  <c:v>Yb</c:v>
                </c:pt>
                <c:pt idx="14">
                  <c:v>Lu</c:v>
                </c:pt>
              </c:strCache>
            </c:strRef>
          </c:cat>
          <c:val>
            <c:numRef>
              <c:f>Sheet2!$D$175:$D$189</c:f>
              <c:numCache>
                <c:formatCode>General</c:formatCode>
                <c:ptCount val="15"/>
                <c:pt idx="0">
                  <c:v>85.460000000000008</c:v>
                </c:pt>
                <c:pt idx="1">
                  <c:v>43.172000000000004</c:v>
                </c:pt>
                <c:pt idx="2">
                  <c:v>19.791666666666664</c:v>
                </c:pt>
                <c:pt idx="3">
                  <c:v>9.2863013698630148</c:v>
                </c:pt>
                <c:pt idx="4">
                  <c:v>3.2281368821292777</c:v>
                </c:pt>
                <c:pt idx="5">
                  <c:v>1.8196078431372549</c:v>
                </c:pt>
                <c:pt idx="6">
                  <c:v>1.5108695652173911</c:v>
                </c:pt>
                <c:pt idx="7">
                  <c:v>1.2313432835820894</c:v>
                </c:pt>
                <c:pt idx="8">
                  <c:v>1.0659340659340659</c:v>
                </c:pt>
                <c:pt idx="9">
                  <c:v>0.98514851485148514</c:v>
                </c:pt>
                <c:pt idx="10">
                  <c:v>1.3892857142857142</c:v>
                </c:pt>
                <c:pt idx="11">
                  <c:v>1.063973063973064</c:v>
                </c:pt>
                <c:pt idx="12">
                  <c:v>1.2324561403508774</c:v>
                </c:pt>
                <c:pt idx="13">
                  <c:v>1.4344262295081969</c:v>
                </c:pt>
                <c:pt idx="14">
                  <c:v>1.5934065934065933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9E0A-4505-B00D-310157B311E0}"/>
            </c:ext>
          </c:extLst>
        </c:ser>
        <c:ser>
          <c:idx val="3"/>
          <c:order val="3"/>
          <c:tx>
            <c:strRef>
              <c:f>Sheet2!$E$174</c:f>
              <c:strCache>
                <c:ptCount val="1"/>
                <c:pt idx="0">
                  <c:v>Neph. Syenite</c:v>
                </c:pt>
              </c:strCache>
            </c:strRef>
          </c:tx>
          <c:marker>
            <c:symbol val="square"/>
            <c:size val="3"/>
          </c:marker>
          <c:cat>
            <c:strRef>
              <c:f>Sheet2!$A$175:$A$189</c:f>
              <c:strCache>
                <c:ptCount val="15"/>
                <c:pt idx="0">
                  <c:v>La</c:v>
                </c:pt>
                <c:pt idx="1">
                  <c:v>Ce</c:v>
                </c:pt>
                <c:pt idx="2">
                  <c:v>Pr</c:v>
                </c:pt>
                <c:pt idx="3">
                  <c:v>Nd</c:v>
                </c:pt>
                <c:pt idx="4">
                  <c:v>Sm</c:v>
                </c:pt>
                <c:pt idx="5">
                  <c:v>Eu</c:v>
                </c:pt>
                <c:pt idx="6">
                  <c:v>Gd</c:v>
                </c:pt>
                <c:pt idx="7">
                  <c:v>Tb</c:v>
                </c:pt>
                <c:pt idx="8">
                  <c:v>Dy</c:v>
                </c:pt>
                <c:pt idx="9">
                  <c:v>Ho</c:v>
                </c:pt>
                <c:pt idx="10">
                  <c:v>Y</c:v>
                </c:pt>
                <c:pt idx="11">
                  <c:v>Er</c:v>
                </c:pt>
                <c:pt idx="12">
                  <c:v>Tm</c:v>
                </c:pt>
                <c:pt idx="13">
                  <c:v>Yb</c:v>
                </c:pt>
                <c:pt idx="14">
                  <c:v>Lu</c:v>
                </c:pt>
              </c:strCache>
            </c:strRef>
          </c:cat>
          <c:val>
            <c:numRef>
              <c:f>Sheet2!$E$175:$E$189</c:f>
              <c:numCache>
                <c:formatCode>General</c:formatCode>
                <c:ptCount val="15"/>
                <c:pt idx="0">
                  <c:v>55.379999999999995</c:v>
                </c:pt>
                <c:pt idx="1">
                  <c:v>39.274666666666668</c:v>
                </c:pt>
                <c:pt idx="2">
                  <c:v>27.62954545454545</c:v>
                </c:pt>
                <c:pt idx="3">
                  <c:v>18.394520547945206</c:v>
                </c:pt>
                <c:pt idx="4">
                  <c:v>9.1178707224334605</c:v>
                </c:pt>
                <c:pt idx="5">
                  <c:v>4.5392156862745097</c:v>
                </c:pt>
                <c:pt idx="6">
                  <c:v>4.6385869565217392</c:v>
                </c:pt>
                <c:pt idx="7">
                  <c:v>3.3925373134328356</c:v>
                </c:pt>
                <c:pt idx="8">
                  <c:v>2.5846153846153848</c:v>
                </c:pt>
                <c:pt idx="9">
                  <c:v>1.9485148514851485</c:v>
                </c:pt>
                <c:pt idx="10">
                  <c:v>1.8303571428571428</c:v>
                </c:pt>
                <c:pt idx="11">
                  <c:v>1.6329966329966328</c:v>
                </c:pt>
                <c:pt idx="12">
                  <c:v>1.3355263157894737</c:v>
                </c:pt>
                <c:pt idx="13">
                  <c:v>1.1088524590163935</c:v>
                </c:pt>
                <c:pt idx="14">
                  <c:v>0.89670329670329663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9E0A-4505-B00D-310157B311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5857792"/>
        <c:axId val="255859328"/>
      </c:lineChart>
      <c:catAx>
        <c:axId val="2558577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55859328"/>
        <c:crosses val="autoZero"/>
        <c:auto val="1"/>
        <c:lblAlgn val="ctr"/>
        <c:lblOffset val="100"/>
        <c:noMultiLvlLbl val="0"/>
      </c:catAx>
      <c:valAx>
        <c:axId val="255859328"/>
        <c:scaling>
          <c:logBase val="10"/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en-US"/>
          </a:p>
        </c:txPr>
        <c:crossAx val="25585779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1936078883006038"/>
          <c:y val="0.36300823192555476"/>
          <c:w val="0.28063921116993951"/>
          <c:h val="0.27398353614889048"/>
        </c:manualLayout>
      </c:layout>
      <c:overlay val="0"/>
    </c:legend>
    <c:plotVisOnly val="1"/>
    <c:dispBlanksAs val="gap"/>
    <c:showDLblsOverMax val="0"/>
  </c:chart>
  <c:externalData r:id="rId2">
    <c:autoUpdate val="0"/>
  </c:externalData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7.4267123180624103E-2"/>
          <c:y val="4.2034779036704981E-2"/>
          <c:w val="0.65227548030092564"/>
          <c:h val="0.90379164659066336"/>
        </c:manualLayout>
      </c:layout>
      <c:lineChart>
        <c:grouping val="standard"/>
        <c:varyColors val="0"/>
        <c:ser>
          <c:idx val="0"/>
          <c:order val="0"/>
          <c:tx>
            <c:strRef>
              <c:f>Sheet2!$B$174</c:f>
              <c:strCache>
                <c:ptCount val="1"/>
                <c:pt idx="0">
                  <c:v>Neph. Syenite</c:v>
                </c:pt>
              </c:strCache>
            </c:strRef>
          </c:tx>
          <c:marker>
            <c:symbol val="square"/>
            <c:size val="3"/>
          </c:marker>
          <c:cat>
            <c:strRef>
              <c:f>Sheet2!$A$175:$A$189</c:f>
              <c:strCache>
                <c:ptCount val="15"/>
                <c:pt idx="0">
                  <c:v>La</c:v>
                </c:pt>
                <c:pt idx="1">
                  <c:v>Ce</c:v>
                </c:pt>
                <c:pt idx="2">
                  <c:v>Pr</c:v>
                </c:pt>
                <c:pt idx="3">
                  <c:v>Nd</c:v>
                </c:pt>
                <c:pt idx="4">
                  <c:v>Sm</c:v>
                </c:pt>
                <c:pt idx="5">
                  <c:v>Eu</c:v>
                </c:pt>
                <c:pt idx="6">
                  <c:v>Gd</c:v>
                </c:pt>
                <c:pt idx="7">
                  <c:v>Tb</c:v>
                </c:pt>
                <c:pt idx="8">
                  <c:v>Dy</c:v>
                </c:pt>
                <c:pt idx="9">
                  <c:v>Ho</c:v>
                </c:pt>
                <c:pt idx="10">
                  <c:v>Y</c:v>
                </c:pt>
                <c:pt idx="11">
                  <c:v>Er</c:v>
                </c:pt>
                <c:pt idx="12">
                  <c:v>Tm</c:v>
                </c:pt>
                <c:pt idx="13">
                  <c:v>Yb</c:v>
                </c:pt>
                <c:pt idx="14">
                  <c:v>Lu</c:v>
                </c:pt>
              </c:strCache>
            </c:strRef>
          </c:cat>
          <c:val>
            <c:numRef>
              <c:f>Sheet2!$B$175:$B$189</c:f>
              <c:numCache>
                <c:formatCode>General</c:formatCode>
                <c:ptCount val="15"/>
                <c:pt idx="0">
                  <c:v>66.396000000000001</c:v>
                </c:pt>
                <c:pt idx="1">
                  <c:v>38.552</c:v>
                </c:pt>
                <c:pt idx="2">
                  <c:v>23.262878787878787</c:v>
                </c:pt>
                <c:pt idx="3">
                  <c:v>14.106849315068494</c:v>
                </c:pt>
                <c:pt idx="4">
                  <c:v>6.163498098859316</c:v>
                </c:pt>
                <c:pt idx="5">
                  <c:v>3.2186274509803918</c:v>
                </c:pt>
                <c:pt idx="6">
                  <c:v>3.1847826086956523</c:v>
                </c:pt>
                <c:pt idx="7">
                  <c:v>2.4611940298507462</c:v>
                </c:pt>
                <c:pt idx="8">
                  <c:v>2.006593406593407</c:v>
                </c:pt>
                <c:pt idx="9">
                  <c:v>1.7643564356435644</c:v>
                </c:pt>
                <c:pt idx="10">
                  <c:v>2.0196428571428569</c:v>
                </c:pt>
                <c:pt idx="11">
                  <c:v>1.8282828282828281</c:v>
                </c:pt>
                <c:pt idx="12">
                  <c:v>1.8530701754385963</c:v>
                </c:pt>
                <c:pt idx="13">
                  <c:v>1.8718032786885246</c:v>
                </c:pt>
                <c:pt idx="14">
                  <c:v>1.8945054945054944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5768-4ECE-8CB4-A198C294CFA2}"/>
            </c:ext>
          </c:extLst>
        </c:ser>
        <c:ser>
          <c:idx val="1"/>
          <c:order val="1"/>
          <c:tx>
            <c:strRef>
              <c:f>Sheet2!$C$174</c:f>
              <c:strCache>
                <c:ptCount val="1"/>
                <c:pt idx="0">
                  <c:v>Neph. Syen. Pegmat.</c:v>
                </c:pt>
              </c:strCache>
            </c:strRef>
          </c:tx>
          <c:marker>
            <c:symbol val="square"/>
            <c:size val="3"/>
          </c:marker>
          <c:cat>
            <c:strRef>
              <c:f>Sheet2!$A$175:$A$189</c:f>
              <c:strCache>
                <c:ptCount val="15"/>
                <c:pt idx="0">
                  <c:v>La</c:v>
                </c:pt>
                <c:pt idx="1">
                  <c:v>Ce</c:v>
                </c:pt>
                <c:pt idx="2">
                  <c:v>Pr</c:v>
                </c:pt>
                <c:pt idx="3">
                  <c:v>Nd</c:v>
                </c:pt>
                <c:pt idx="4">
                  <c:v>Sm</c:v>
                </c:pt>
                <c:pt idx="5">
                  <c:v>Eu</c:v>
                </c:pt>
                <c:pt idx="6">
                  <c:v>Gd</c:v>
                </c:pt>
                <c:pt idx="7">
                  <c:v>Tb</c:v>
                </c:pt>
                <c:pt idx="8">
                  <c:v>Dy</c:v>
                </c:pt>
                <c:pt idx="9">
                  <c:v>Ho</c:v>
                </c:pt>
                <c:pt idx="10">
                  <c:v>Y</c:v>
                </c:pt>
                <c:pt idx="11">
                  <c:v>Er</c:v>
                </c:pt>
                <c:pt idx="12">
                  <c:v>Tm</c:v>
                </c:pt>
                <c:pt idx="13">
                  <c:v>Yb</c:v>
                </c:pt>
                <c:pt idx="14">
                  <c:v>Lu</c:v>
                </c:pt>
              </c:strCache>
            </c:strRef>
          </c:cat>
          <c:val>
            <c:numRef>
              <c:f>Sheet2!$C$175:$C$189</c:f>
              <c:numCache>
                <c:formatCode>General</c:formatCode>
                <c:ptCount val="15"/>
                <c:pt idx="0">
                  <c:v>128.35599999999999</c:v>
                </c:pt>
                <c:pt idx="1">
                  <c:v>66.88933333333334</c:v>
                </c:pt>
                <c:pt idx="2">
                  <c:v>33.588636363636361</c:v>
                </c:pt>
                <c:pt idx="3">
                  <c:v>17.353424657534248</c:v>
                </c:pt>
                <c:pt idx="4">
                  <c:v>6.7642585551330798</c:v>
                </c:pt>
                <c:pt idx="5">
                  <c:v>3.6411764705882352</c:v>
                </c:pt>
                <c:pt idx="6">
                  <c:v>3.6005434782608696</c:v>
                </c:pt>
                <c:pt idx="7">
                  <c:v>3.062686567164179</c:v>
                </c:pt>
                <c:pt idx="8">
                  <c:v>2.8065934065934064</c:v>
                </c:pt>
                <c:pt idx="9">
                  <c:v>2.7910891089108909</c:v>
                </c:pt>
                <c:pt idx="10">
                  <c:v>3.16</c:v>
                </c:pt>
                <c:pt idx="11">
                  <c:v>3.1111111111111112</c:v>
                </c:pt>
                <c:pt idx="12">
                  <c:v>3.4078947368421053</c:v>
                </c:pt>
                <c:pt idx="13">
                  <c:v>3.4911475409836066</c:v>
                </c:pt>
                <c:pt idx="14">
                  <c:v>3.5999999999999996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5768-4ECE-8CB4-A198C294CFA2}"/>
            </c:ext>
          </c:extLst>
        </c:ser>
        <c:ser>
          <c:idx val="2"/>
          <c:order val="2"/>
          <c:tx>
            <c:strRef>
              <c:f>Sheet2!$D$174</c:f>
              <c:strCache>
                <c:ptCount val="1"/>
                <c:pt idx="0">
                  <c:v>Neph. Syen. Pegmat.</c:v>
                </c:pt>
              </c:strCache>
            </c:strRef>
          </c:tx>
          <c:marker>
            <c:symbol val="square"/>
            <c:size val="3"/>
          </c:marker>
          <c:cat>
            <c:strRef>
              <c:f>Sheet2!$A$175:$A$189</c:f>
              <c:strCache>
                <c:ptCount val="15"/>
                <c:pt idx="0">
                  <c:v>La</c:v>
                </c:pt>
                <c:pt idx="1">
                  <c:v>Ce</c:v>
                </c:pt>
                <c:pt idx="2">
                  <c:v>Pr</c:v>
                </c:pt>
                <c:pt idx="3">
                  <c:v>Nd</c:v>
                </c:pt>
                <c:pt idx="4">
                  <c:v>Sm</c:v>
                </c:pt>
                <c:pt idx="5">
                  <c:v>Eu</c:v>
                </c:pt>
                <c:pt idx="6">
                  <c:v>Gd</c:v>
                </c:pt>
                <c:pt idx="7">
                  <c:v>Tb</c:v>
                </c:pt>
                <c:pt idx="8">
                  <c:v>Dy</c:v>
                </c:pt>
                <c:pt idx="9">
                  <c:v>Ho</c:v>
                </c:pt>
                <c:pt idx="10">
                  <c:v>Y</c:v>
                </c:pt>
                <c:pt idx="11">
                  <c:v>Er</c:v>
                </c:pt>
                <c:pt idx="12">
                  <c:v>Tm</c:v>
                </c:pt>
                <c:pt idx="13">
                  <c:v>Yb</c:v>
                </c:pt>
                <c:pt idx="14">
                  <c:v>Lu</c:v>
                </c:pt>
              </c:strCache>
            </c:strRef>
          </c:cat>
          <c:val>
            <c:numRef>
              <c:f>Sheet2!$D$175:$D$189</c:f>
              <c:numCache>
                <c:formatCode>General</c:formatCode>
                <c:ptCount val="15"/>
                <c:pt idx="0">
                  <c:v>85.460000000000008</c:v>
                </c:pt>
                <c:pt idx="1">
                  <c:v>43.172000000000004</c:v>
                </c:pt>
                <c:pt idx="2">
                  <c:v>19.791666666666664</c:v>
                </c:pt>
                <c:pt idx="3">
                  <c:v>9.2863013698630148</c:v>
                </c:pt>
                <c:pt idx="4">
                  <c:v>3.2281368821292777</c:v>
                </c:pt>
                <c:pt idx="5">
                  <c:v>1.8196078431372549</c:v>
                </c:pt>
                <c:pt idx="6">
                  <c:v>1.5108695652173911</c:v>
                </c:pt>
                <c:pt idx="7">
                  <c:v>1.2313432835820894</c:v>
                </c:pt>
                <c:pt idx="8">
                  <c:v>1.0659340659340659</c:v>
                </c:pt>
                <c:pt idx="9">
                  <c:v>0.98514851485148514</c:v>
                </c:pt>
                <c:pt idx="10">
                  <c:v>1.3892857142857142</c:v>
                </c:pt>
                <c:pt idx="11">
                  <c:v>1.063973063973064</c:v>
                </c:pt>
                <c:pt idx="12">
                  <c:v>1.2324561403508774</c:v>
                </c:pt>
                <c:pt idx="13">
                  <c:v>1.4344262295081969</c:v>
                </c:pt>
                <c:pt idx="14">
                  <c:v>1.5934065934065933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5768-4ECE-8CB4-A198C294CFA2}"/>
            </c:ext>
          </c:extLst>
        </c:ser>
        <c:ser>
          <c:idx val="3"/>
          <c:order val="3"/>
          <c:tx>
            <c:strRef>
              <c:f>Sheet2!$E$174</c:f>
              <c:strCache>
                <c:ptCount val="1"/>
                <c:pt idx="0">
                  <c:v>Neph. Syenite</c:v>
                </c:pt>
              </c:strCache>
            </c:strRef>
          </c:tx>
          <c:marker>
            <c:symbol val="square"/>
            <c:size val="3"/>
          </c:marker>
          <c:cat>
            <c:strRef>
              <c:f>Sheet2!$A$175:$A$189</c:f>
              <c:strCache>
                <c:ptCount val="15"/>
                <c:pt idx="0">
                  <c:v>La</c:v>
                </c:pt>
                <c:pt idx="1">
                  <c:v>Ce</c:v>
                </c:pt>
                <c:pt idx="2">
                  <c:v>Pr</c:v>
                </c:pt>
                <c:pt idx="3">
                  <c:v>Nd</c:v>
                </c:pt>
                <c:pt idx="4">
                  <c:v>Sm</c:v>
                </c:pt>
                <c:pt idx="5">
                  <c:v>Eu</c:v>
                </c:pt>
                <c:pt idx="6">
                  <c:v>Gd</c:v>
                </c:pt>
                <c:pt idx="7">
                  <c:v>Tb</c:v>
                </c:pt>
                <c:pt idx="8">
                  <c:v>Dy</c:v>
                </c:pt>
                <c:pt idx="9">
                  <c:v>Ho</c:v>
                </c:pt>
                <c:pt idx="10">
                  <c:v>Y</c:v>
                </c:pt>
                <c:pt idx="11">
                  <c:v>Er</c:v>
                </c:pt>
                <c:pt idx="12">
                  <c:v>Tm</c:v>
                </c:pt>
                <c:pt idx="13">
                  <c:v>Yb</c:v>
                </c:pt>
                <c:pt idx="14">
                  <c:v>Lu</c:v>
                </c:pt>
              </c:strCache>
            </c:strRef>
          </c:cat>
          <c:val>
            <c:numRef>
              <c:f>Sheet2!$E$175:$E$189</c:f>
              <c:numCache>
                <c:formatCode>General</c:formatCode>
                <c:ptCount val="15"/>
                <c:pt idx="0">
                  <c:v>55.379999999999995</c:v>
                </c:pt>
                <c:pt idx="1">
                  <c:v>39.274666666666668</c:v>
                </c:pt>
                <c:pt idx="2">
                  <c:v>27.62954545454545</c:v>
                </c:pt>
                <c:pt idx="3">
                  <c:v>18.394520547945206</c:v>
                </c:pt>
                <c:pt idx="4">
                  <c:v>9.1178707224334605</c:v>
                </c:pt>
                <c:pt idx="5">
                  <c:v>4.5392156862745097</c:v>
                </c:pt>
                <c:pt idx="6">
                  <c:v>4.6385869565217392</c:v>
                </c:pt>
                <c:pt idx="7">
                  <c:v>3.3925373134328356</c:v>
                </c:pt>
                <c:pt idx="8">
                  <c:v>2.5846153846153848</c:v>
                </c:pt>
                <c:pt idx="9">
                  <c:v>1.9485148514851485</c:v>
                </c:pt>
                <c:pt idx="10">
                  <c:v>1.8303571428571428</c:v>
                </c:pt>
                <c:pt idx="11">
                  <c:v>1.6329966329966328</c:v>
                </c:pt>
                <c:pt idx="12">
                  <c:v>1.3355263157894737</c:v>
                </c:pt>
                <c:pt idx="13">
                  <c:v>1.1088524590163935</c:v>
                </c:pt>
                <c:pt idx="14">
                  <c:v>0.89670329670329663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5768-4ECE-8CB4-A198C294CF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6992768"/>
        <c:axId val="256994304"/>
      </c:lineChart>
      <c:catAx>
        <c:axId val="25699276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56994304"/>
        <c:crosses val="autoZero"/>
        <c:auto val="1"/>
        <c:lblAlgn val="ctr"/>
        <c:lblOffset val="100"/>
        <c:noMultiLvlLbl val="0"/>
      </c:catAx>
      <c:valAx>
        <c:axId val="256994304"/>
        <c:scaling>
          <c:logBase val="10"/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69927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1936078883006038"/>
          <c:y val="0.36300823192555476"/>
          <c:w val="0.28063921116993951"/>
          <c:h val="0.27398353614889048"/>
        </c:manualLayout>
      </c:layout>
      <c:overlay val="0"/>
    </c:legend>
    <c:plotVisOnly val="1"/>
    <c:dispBlanksAs val="gap"/>
    <c:showDLblsOverMax val="0"/>
  </c:chart>
  <c:externalData r:id="rId2">
    <c:autoUpdate val="0"/>
  </c:externalData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6.7983102982324753E-2"/>
          <c:y val="2.937427584803241E-2"/>
          <c:w val="0.69312112489572664"/>
          <c:h val="0.94646912556983009"/>
        </c:manualLayout>
      </c:layout>
      <c:lineChart>
        <c:grouping val="standard"/>
        <c:varyColors val="0"/>
        <c:ser>
          <c:idx val="0"/>
          <c:order val="0"/>
          <c:tx>
            <c:strRef>
              <c:f>Sheet2!$B$288</c:f>
              <c:strCache>
                <c:ptCount val="1"/>
                <c:pt idx="0">
                  <c:v>Fels. Pegmatite</c:v>
                </c:pt>
              </c:strCache>
            </c:strRef>
          </c:tx>
          <c:marker>
            <c:symbol val="square"/>
            <c:size val="3"/>
          </c:marker>
          <c:cat>
            <c:strRef>
              <c:f>Sheet2!$A$289:$A$303</c:f>
              <c:strCache>
                <c:ptCount val="15"/>
                <c:pt idx="0">
                  <c:v>La</c:v>
                </c:pt>
                <c:pt idx="1">
                  <c:v>Ce</c:v>
                </c:pt>
                <c:pt idx="2">
                  <c:v>Pr</c:v>
                </c:pt>
                <c:pt idx="3">
                  <c:v>Nd</c:v>
                </c:pt>
                <c:pt idx="4">
                  <c:v>Sm</c:v>
                </c:pt>
                <c:pt idx="5">
                  <c:v>Eu</c:v>
                </c:pt>
                <c:pt idx="6">
                  <c:v>Gd</c:v>
                </c:pt>
                <c:pt idx="7">
                  <c:v>Tb</c:v>
                </c:pt>
                <c:pt idx="8">
                  <c:v>Dy</c:v>
                </c:pt>
                <c:pt idx="9">
                  <c:v>Ho</c:v>
                </c:pt>
                <c:pt idx="10">
                  <c:v>Y</c:v>
                </c:pt>
                <c:pt idx="11">
                  <c:v>Er</c:v>
                </c:pt>
                <c:pt idx="12">
                  <c:v>Tm</c:v>
                </c:pt>
                <c:pt idx="13">
                  <c:v>Yb</c:v>
                </c:pt>
                <c:pt idx="14">
                  <c:v>Lu</c:v>
                </c:pt>
              </c:strCache>
            </c:strRef>
          </c:cat>
          <c:val>
            <c:numRef>
              <c:f>Sheet2!$B$289:$B$303</c:f>
              <c:numCache>
                <c:formatCode>General</c:formatCode>
                <c:ptCount val="15"/>
                <c:pt idx="0">
                  <c:v>66.912000000000006</c:v>
                </c:pt>
                <c:pt idx="1">
                  <c:v>29.9</c:v>
                </c:pt>
                <c:pt idx="2">
                  <c:v>13.007575757575758</c:v>
                </c:pt>
                <c:pt idx="3">
                  <c:v>5.9712328767123291</c:v>
                </c:pt>
                <c:pt idx="4">
                  <c:v>2.3231939163498101</c:v>
                </c:pt>
                <c:pt idx="5">
                  <c:v>1.2107843137254903</c:v>
                </c:pt>
                <c:pt idx="6">
                  <c:v>1.2309782608695652</c:v>
                </c:pt>
                <c:pt idx="7">
                  <c:v>1.0283582089552237</c:v>
                </c:pt>
                <c:pt idx="8">
                  <c:v>0.91648351648351656</c:v>
                </c:pt>
                <c:pt idx="9">
                  <c:v>0.90495049504950498</c:v>
                </c:pt>
                <c:pt idx="10">
                  <c:v>1.135</c:v>
                </c:pt>
                <c:pt idx="11">
                  <c:v>1.0202020202020201</c:v>
                </c:pt>
                <c:pt idx="12">
                  <c:v>1.1776315789473684</c:v>
                </c:pt>
                <c:pt idx="13">
                  <c:v>1.3098360655737706</c:v>
                </c:pt>
                <c:pt idx="14">
                  <c:v>1.3054945054945053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DB4D-4366-B435-9763F0286B9C}"/>
            </c:ext>
          </c:extLst>
        </c:ser>
        <c:ser>
          <c:idx val="1"/>
          <c:order val="1"/>
          <c:tx>
            <c:strRef>
              <c:f>Sheet2!$C$288</c:f>
              <c:strCache>
                <c:ptCount val="1"/>
                <c:pt idx="0">
                  <c:v>Maf. Pegmatite</c:v>
                </c:pt>
              </c:strCache>
            </c:strRef>
          </c:tx>
          <c:marker>
            <c:symbol val="square"/>
            <c:size val="3"/>
          </c:marker>
          <c:cat>
            <c:strRef>
              <c:f>Sheet2!$A$289:$A$303</c:f>
              <c:strCache>
                <c:ptCount val="15"/>
                <c:pt idx="0">
                  <c:v>La</c:v>
                </c:pt>
                <c:pt idx="1">
                  <c:v>Ce</c:v>
                </c:pt>
                <c:pt idx="2">
                  <c:v>Pr</c:v>
                </c:pt>
                <c:pt idx="3">
                  <c:v>Nd</c:v>
                </c:pt>
                <c:pt idx="4">
                  <c:v>Sm</c:v>
                </c:pt>
                <c:pt idx="5">
                  <c:v>Eu</c:v>
                </c:pt>
                <c:pt idx="6">
                  <c:v>Gd</c:v>
                </c:pt>
                <c:pt idx="7">
                  <c:v>Tb</c:v>
                </c:pt>
                <c:pt idx="8">
                  <c:v>Dy</c:v>
                </c:pt>
                <c:pt idx="9">
                  <c:v>Ho</c:v>
                </c:pt>
                <c:pt idx="10">
                  <c:v>Y</c:v>
                </c:pt>
                <c:pt idx="11">
                  <c:v>Er</c:v>
                </c:pt>
                <c:pt idx="12">
                  <c:v>Tm</c:v>
                </c:pt>
                <c:pt idx="13">
                  <c:v>Yb</c:v>
                </c:pt>
                <c:pt idx="14">
                  <c:v>Lu</c:v>
                </c:pt>
              </c:strCache>
            </c:strRef>
          </c:cat>
          <c:val>
            <c:numRef>
              <c:f>Sheet2!$C$289:$C$303</c:f>
              <c:numCache>
                <c:formatCode>General</c:formatCode>
                <c:ptCount val="15"/>
                <c:pt idx="0">
                  <c:v>37.012</c:v>
                </c:pt>
                <c:pt idx="1">
                  <c:v>25.18933333333333</c:v>
                </c:pt>
                <c:pt idx="2">
                  <c:v>17.831818181818182</c:v>
                </c:pt>
                <c:pt idx="3">
                  <c:v>13.154794520547945</c:v>
                </c:pt>
                <c:pt idx="4">
                  <c:v>6.8631178707224336</c:v>
                </c:pt>
                <c:pt idx="5">
                  <c:v>4.7137254901960786</c:v>
                </c:pt>
                <c:pt idx="6">
                  <c:v>3.7554347826086958</c:v>
                </c:pt>
                <c:pt idx="7">
                  <c:v>2.4671641791044774</c:v>
                </c:pt>
                <c:pt idx="8">
                  <c:v>1.7450549450549453</c:v>
                </c:pt>
                <c:pt idx="9">
                  <c:v>1.3801980198019801</c:v>
                </c:pt>
                <c:pt idx="10">
                  <c:v>1.3253571428571429</c:v>
                </c:pt>
                <c:pt idx="11">
                  <c:v>1.1178451178451176</c:v>
                </c:pt>
                <c:pt idx="12">
                  <c:v>0.90350877192982448</c:v>
                </c:pt>
                <c:pt idx="13">
                  <c:v>0.7754098360655739</c:v>
                </c:pt>
                <c:pt idx="14">
                  <c:v>0.70549450549450554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DB4D-4366-B435-9763F0286B9C}"/>
            </c:ext>
          </c:extLst>
        </c:ser>
        <c:ser>
          <c:idx val="2"/>
          <c:order val="2"/>
          <c:tx>
            <c:strRef>
              <c:f>Sheet2!$D$288</c:f>
              <c:strCache>
                <c:ptCount val="1"/>
                <c:pt idx="0">
                  <c:v>Maf. Pegmatite</c:v>
                </c:pt>
              </c:strCache>
            </c:strRef>
          </c:tx>
          <c:marker>
            <c:symbol val="square"/>
            <c:size val="3"/>
          </c:marker>
          <c:cat>
            <c:strRef>
              <c:f>Sheet2!$A$289:$A$303</c:f>
              <c:strCache>
                <c:ptCount val="15"/>
                <c:pt idx="0">
                  <c:v>La</c:v>
                </c:pt>
                <c:pt idx="1">
                  <c:v>Ce</c:v>
                </c:pt>
                <c:pt idx="2">
                  <c:v>Pr</c:v>
                </c:pt>
                <c:pt idx="3">
                  <c:v>Nd</c:v>
                </c:pt>
                <c:pt idx="4">
                  <c:v>Sm</c:v>
                </c:pt>
                <c:pt idx="5">
                  <c:v>Eu</c:v>
                </c:pt>
                <c:pt idx="6">
                  <c:v>Gd</c:v>
                </c:pt>
                <c:pt idx="7">
                  <c:v>Tb</c:v>
                </c:pt>
                <c:pt idx="8">
                  <c:v>Dy</c:v>
                </c:pt>
                <c:pt idx="9">
                  <c:v>Ho</c:v>
                </c:pt>
                <c:pt idx="10">
                  <c:v>Y</c:v>
                </c:pt>
                <c:pt idx="11">
                  <c:v>Er</c:v>
                </c:pt>
                <c:pt idx="12">
                  <c:v>Tm</c:v>
                </c:pt>
                <c:pt idx="13">
                  <c:v>Yb</c:v>
                </c:pt>
                <c:pt idx="14">
                  <c:v>Lu</c:v>
                </c:pt>
              </c:strCache>
            </c:strRef>
          </c:cat>
          <c:val>
            <c:numRef>
              <c:f>Sheet2!$D$289:$D$303</c:f>
              <c:numCache>
                <c:formatCode>General</c:formatCode>
                <c:ptCount val="15"/>
                <c:pt idx="0">
                  <c:v>26.504000000000001</c:v>
                </c:pt>
                <c:pt idx="1">
                  <c:v>20.057333333333336</c:v>
                </c:pt>
                <c:pt idx="2">
                  <c:v>15.324242424242424</c:v>
                </c:pt>
                <c:pt idx="3">
                  <c:v>12.193150684931508</c:v>
                </c:pt>
                <c:pt idx="4">
                  <c:v>6.9809885931558933</c:v>
                </c:pt>
                <c:pt idx="5">
                  <c:v>4.9068627450980387</c:v>
                </c:pt>
                <c:pt idx="6">
                  <c:v>4.0597826086956514</c:v>
                </c:pt>
                <c:pt idx="7">
                  <c:v>2.6447761194029851</c:v>
                </c:pt>
                <c:pt idx="8">
                  <c:v>1.9318681318681317</c:v>
                </c:pt>
                <c:pt idx="9">
                  <c:v>1.4881188118811881</c:v>
                </c:pt>
                <c:pt idx="10">
                  <c:v>1.4239285714285714</c:v>
                </c:pt>
                <c:pt idx="11">
                  <c:v>1.1952861952861951</c:v>
                </c:pt>
                <c:pt idx="12">
                  <c:v>0.95614035087719296</c:v>
                </c:pt>
                <c:pt idx="13">
                  <c:v>0.80491803278688534</c:v>
                </c:pt>
                <c:pt idx="14">
                  <c:v>0.7142857142857143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DB4D-4366-B435-9763F0286B9C}"/>
            </c:ext>
          </c:extLst>
        </c:ser>
        <c:ser>
          <c:idx val="3"/>
          <c:order val="3"/>
          <c:tx>
            <c:strRef>
              <c:f>Sheet2!$E$288</c:f>
              <c:strCache>
                <c:ptCount val="1"/>
                <c:pt idx="0">
                  <c:v>Fels. Pegmatite</c:v>
                </c:pt>
              </c:strCache>
            </c:strRef>
          </c:tx>
          <c:marker>
            <c:symbol val="square"/>
            <c:size val="3"/>
          </c:marker>
          <c:cat>
            <c:strRef>
              <c:f>Sheet2!$A$289:$A$303</c:f>
              <c:strCache>
                <c:ptCount val="15"/>
                <c:pt idx="0">
                  <c:v>La</c:v>
                </c:pt>
                <c:pt idx="1">
                  <c:v>Ce</c:v>
                </c:pt>
                <c:pt idx="2">
                  <c:v>Pr</c:v>
                </c:pt>
                <c:pt idx="3">
                  <c:v>Nd</c:v>
                </c:pt>
                <c:pt idx="4">
                  <c:v>Sm</c:v>
                </c:pt>
                <c:pt idx="5">
                  <c:v>Eu</c:v>
                </c:pt>
                <c:pt idx="6">
                  <c:v>Gd</c:v>
                </c:pt>
                <c:pt idx="7">
                  <c:v>Tb</c:v>
                </c:pt>
                <c:pt idx="8">
                  <c:v>Dy</c:v>
                </c:pt>
                <c:pt idx="9">
                  <c:v>Ho</c:v>
                </c:pt>
                <c:pt idx="10">
                  <c:v>Y</c:v>
                </c:pt>
                <c:pt idx="11">
                  <c:v>Er</c:v>
                </c:pt>
                <c:pt idx="12">
                  <c:v>Tm</c:v>
                </c:pt>
                <c:pt idx="13">
                  <c:v>Yb</c:v>
                </c:pt>
                <c:pt idx="14">
                  <c:v>Lu</c:v>
                </c:pt>
              </c:strCache>
            </c:strRef>
          </c:cat>
          <c:val>
            <c:numRef>
              <c:f>Sheet2!$E$289:$E$303</c:f>
              <c:numCache>
                <c:formatCode>General</c:formatCode>
                <c:ptCount val="15"/>
                <c:pt idx="0">
                  <c:v>13.747999999999999</c:v>
                </c:pt>
                <c:pt idx="1">
                  <c:v>4.4560000000000004</c:v>
                </c:pt>
                <c:pt idx="2">
                  <c:v>1.6386363636363634</c:v>
                </c:pt>
                <c:pt idx="3">
                  <c:v>0.78904109589041094</c:v>
                </c:pt>
                <c:pt idx="4">
                  <c:v>0.33840304182509506</c:v>
                </c:pt>
                <c:pt idx="5">
                  <c:v>0.50588235294117645</c:v>
                </c:pt>
                <c:pt idx="6">
                  <c:v>0.22010869565217392</c:v>
                </c:pt>
                <c:pt idx="7">
                  <c:v>0.24776119402985075</c:v>
                </c:pt>
                <c:pt idx="8">
                  <c:v>0.29010989010989013</c:v>
                </c:pt>
                <c:pt idx="9">
                  <c:v>0.3801980198019802</c:v>
                </c:pt>
                <c:pt idx="10">
                  <c:v>0.55607142857142855</c:v>
                </c:pt>
                <c:pt idx="11">
                  <c:v>0.56565656565656564</c:v>
                </c:pt>
                <c:pt idx="12">
                  <c:v>0.92105263157894735</c:v>
                </c:pt>
                <c:pt idx="13">
                  <c:v>1.3252459016393443</c:v>
                </c:pt>
                <c:pt idx="14">
                  <c:v>1.6813186813186813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DB4D-4366-B435-9763F0286B9C}"/>
            </c:ext>
          </c:extLst>
        </c:ser>
        <c:ser>
          <c:idx val="4"/>
          <c:order val="4"/>
          <c:tx>
            <c:strRef>
              <c:f>Sheet2!$F$288</c:f>
              <c:strCache>
                <c:ptCount val="1"/>
                <c:pt idx="0">
                  <c:v>Micropegmatite</c:v>
                </c:pt>
              </c:strCache>
            </c:strRef>
          </c:tx>
          <c:marker>
            <c:symbol val="square"/>
            <c:size val="3"/>
          </c:marker>
          <c:cat>
            <c:strRef>
              <c:f>Sheet2!$A$289:$A$303</c:f>
              <c:strCache>
                <c:ptCount val="15"/>
                <c:pt idx="0">
                  <c:v>La</c:v>
                </c:pt>
                <c:pt idx="1">
                  <c:v>Ce</c:v>
                </c:pt>
                <c:pt idx="2">
                  <c:v>Pr</c:v>
                </c:pt>
                <c:pt idx="3">
                  <c:v>Nd</c:v>
                </c:pt>
                <c:pt idx="4">
                  <c:v>Sm</c:v>
                </c:pt>
                <c:pt idx="5">
                  <c:v>Eu</c:v>
                </c:pt>
                <c:pt idx="6">
                  <c:v>Gd</c:v>
                </c:pt>
                <c:pt idx="7">
                  <c:v>Tb</c:v>
                </c:pt>
                <c:pt idx="8">
                  <c:v>Dy</c:v>
                </c:pt>
                <c:pt idx="9">
                  <c:v>Ho</c:v>
                </c:pt>
                <c:pt idx="10">
                  <c:v>Y</c:v>
                </c:pt>
                <c:pt idx="11">
                  <c:v>Er</c:v>
                </c:pt>
                <c:pt idx="12">
                  <c:v>Tm</c:v>
                </c:pt>
                <c:pt idx="13">
                  <c:v>Yb</c:v>
                </c:pt>
                <c:pt idx="14">
                  <c:v>Lu</c:v>
                </c:pt>
              </c:strCache>
            </c:strRef>
          </c:cat>
          <c:val>
            <c:numRef>
              <c:f>Sheet2!$F$289:$F$303</c:f>
              <c:numCache>
                <c:formatCode>General</c:formatCode>
                <c:ptCount val="15"/>
                <c:pt idx="0">
                  <c:v>3.9</c:v>
                </c:pt>
                <c:pt idx="1">
                  <c:v>2.9826666666666668</c:v>
                </c:pt>
                <c:pt idx="2">
                  <c:v>2.0553030303030302</c:v>
                </c:pt>
                <c:pt idx="3">
                  <c:v>1.3547945205479452</c:v>
                </c:pt>
                <c:pt idx="4">
                  <c:v>0.68441064638783278</c:v>
                </c:pt>
                <c:pt idx="5">
                  <c:v>0.31666666666666665</c:v>
                </c:pt>
                <c:pt idx="6">
                  <c:v>0.52717391304347827</c:v>
                </c:pt>
                <c:pt idx="7">
                  <c:v>0.5044776119402985</c:v>
                </c:pt>
                <c:pt idx="8">
                  <c:v>0.465934065934066</c:v>
                </c:pt>
                <c:pt idx="9">
                  <c:v>0.47227722772277225</c:v>
                </c:pt>
                <c:pt idx="10">
                  <c:v>0.50321428571428573</c:v>
                </c:pt>
                <c:pt idx="11">
                  <c:v>0.52861952861952866</c:v>
                </c:pt>
                <c:pt idx="12">
                  <c:v>0.5328947368421052</c:v>
                </c:pt>
                <c:pt idx="13">
                  <c:v>0.54950819672131146</c:v>
                </c:pt>
                <c:pt idx="14">
                  <c:v>0.52747252747252749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DB4D-4366-B435-9763F0286B9C}"/>
            </c:ext>
          </c:extLst>
        </c:ser>
        <c:ser>
          <c:idx val="5"/>
          <c:order val="5"/>
          <c:tx>
            <c:strRef>
              <c:f>Sheet2!$G$288</c:f>
              <c:strCache>
                <c:ptCount val="1"/>
                <c:pt idx="0">
                  <c:v>Alk. Syenite</c:v>
                </c:pt>
              </c:strCache>
            </c:strRef>
          </c:tx>
          <c:marker>
            <c:symbol val="square"/>
            <c:size val="3"/>
          </c:marker>
          <c:cat>
            <c:strRef>
              <c:f>Sheet2!$A$289:$A$303</c:f>
              <c:strCache>
                <c:ptCount val="15"/>
                <c:pt idx="0">
                  <c:v>La</c:v>
                </c:pt>
                <c:pt idx="1">
                  <c:v>Ce</c:v>
                </c:pt>
                <c:pt idx="2">
                  <c:v>Pr</c:v>
                </c:pt>
                <c:pt idx="3">
                  <c:v>Nd</c:v>
                </c:pt>
                <c:pt idx="4">
                  <c:v>Sm</c:v>
                </c:pt>
                <c:pt idx="5">
                  <c:v>Eu</c:v>
                </c:pt>
                <c:pt idx="6">
                  <c:v>Gd</c:v>
                </c:pt>
                <c:pt idx="7">
                  <c:v>Tb</c:v>
                </c:pt>
                <c:pt idx="8">
                  <c:v>Dy</c:v>
                </c:pt>
                <c:pt idx="9">
                  <c:v>Ho</c:v>
                </c:pt>
                <c:pt idx="10">
                  <c:v>Y</c:v>
                </c:pt>
                <c:pt idx="11">
                  <c:v>Er</c:v>
                </c:pt>
                <c:pt idx="12">
                  <c:v>Tm</c:v>
                </c:pt>
                <c:pt idx="13">
                  <c:v>Yb</c:v>
                </c:pt>
                <c:pt idx="14">
                  <c:v>Lu</c:v>
                </c:pt>
              </c:strCache>
            </c:strRef>
          </c:cat>
          <c:val>
            <c:numRef>
              <c:f>Sheet2!$G$289:$G$303</c:f>
              <c:numCache>
                <c:formatCode>General</c:formatCode>
                <c:ptCount val="15"/>
                <c:pt idx="0">
                  <c:v>39.603999999999999</c:v>
                </c:pt>
                <c:pt idx="1">
                  <c:v>26.578666666666667</c:v>
                </c:pt>
                <c:pt idx="2">
                  <c:v>17.391666666666666</c:v>
                </c:pt>
                <c:pt idx="3">
                  <c:v>11.216438356164383</c:v>
                </c:pt>
                <c:pt idx="4">
                  <c:v>5.2129277566539933</c:v>
                </c:pt>
                <c:pt idx="5">
                  <c:v>3.3617647058823525</c:v>
                </c:pt>
                <c:pt idx="6">
                  <c:v>2.6766304347826084</c:v>
                </c:pt>
                <c:pt idx="7">
                  <c:v>1.9059701492537311</c:v>
                </c:pt>
                <c:pt idx="8">
                  <c:v>1.4417582417582417</c:v>
                </c:pt>
                <c:pt idx="9">
                  <c:v>1.1514851485148514</c:v>
                </c:pt>
                <c:pt idx="10">
                  <c:v>1.1514285714285715</c:v>
                </c:pt>
                <c:pt idx="11">
                  <c:v>0.97979797979797978</c:v>
                </c:pt>
                <c:pt idx="12">
                  <c:v>0.87061403508771928</c:v>
                </c:pt>
                <c:pt idx="13">
                  <c:v>0.77180327868852472</c:v>
                </c:pt>
                <c:pt idx="14">
                  <c:v>0.67692307692307685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5-DB4D-4366-B435-9763F0286B9C}"/>
            </c:ext>
          </c:extLst>
        </c:ser>
        <c:ser>
          <c:idx val="6"/>
          <c:order val="6"/>
          <c:tx>
            <c:strRef>
              <c:f>Sheet2!$H$288</c:f>
              <c:strCache>
                <c:ptCount val="1"/>
                <c:pt idx="0">
                  <c:v>Fels. Pegmatite</c:v>
                </c:pt>
              </c:strCache>
            </c:strRef>
          </c:tx>
          <c:marker>
            <c:symbol val="square"/>
            <c:size val="3"/>
          </c:marker>
          <c:cat>
            <c:strRef>
              <c:f>Sheet2!$A$289:$A$303</c:f>
              <c:strCache>
                <c:ptCount val="15"/>
                <c:pt idx="0">
                  <c:v>La</c:v>
                </c:pt>
                <c:pt idx="1">
                  <c:v>Ce</c:v>
                </c:pt>
                <c:pt idx="2">
                  <c:v>Pr</c:v>
                </c:pt>
                <c:pt idx="3">
                  <c:v>Nd</c:v>
                </c:pt>
                <c:pt idx="4">
                  <c:v>Sm</c:v>
                </c:pt>
                <c:pt idx="5">
                  <c:v>Eu</c:v>
                </c:pt>
                <c:pt idx="6">
                  <c:v>Gd</c:v>
                </c:pt>
                <c:pt idx="7">
                  <c:v>Tb</c:v>
                </c:pt>
                <c:pt idx="8">
                  <c:v>Dy</c:v>
                </c:pt>
                <c:pt idx="9">
                  <c:v>Ho</c:v>
                </c:pt>
                <c:pt idx="10">
                  <c:v>Y</c:v>
                </c:pt>
                <c:pt idx="11">
                  <c:v>Er</c:v>
                </c:pt>
                <c:pt idx="12">
                  <c:v>Tm</c:v>
                </c:pt>
                <c:pt idx="13">
                  <c:v>Yb</c:v>
                </c:pt>
                <c:pt idx="14">
                  <c:v>Lu</c:v>
                </c:pt>
              </c:strCache>
            </c:strRef>
          </c:cat>
          <c:val>
            <c:numRef>
              <c:f>Sheet2!$H$289:$H$303</c:f>
              <c:numCache>
                <c:formatCode>General</c:formatCode>
                <c:ptCount val="15"/>
                <c:pt idx="0">
                  <c:v>31.911999999999999</c:v>
                </c:pt>
                <c:pt idx="1">
                  <c:v>16.464000000000002</c:v>
                </c:pt>
                <c:pt idx="2">
                  <c:v>8.1803030303030297</c:v>
                </c:pt>
                <c:pt idx="3">
                  <c:v>4.2054794520547949</c:v>
                </c:pt>
                <c:pt idx="4">
                  <c:v>1.4600760456273765</c:v>
                </c:pt>
                <c:pt idx="5">
                  <c:v>0.80588235294117638</c:v>
                </c:pt>
                <c:pt idx="6">
                  <c:v>0.66847826086956519</c:v>
                </c:pt>
                <c:pt idx="7">
                  <c:v>0.47313432835820896</c:v>
                </c:pt>
                <c:pt idx="8">
                  <c:v>0.38021978021978026</c:v>
                </c:pt>
                <c:pt idx="9">
                  <c:v>0.33762376237623765</c:v>
                </c:pt>
                <c:pt idx="10">
                  <c:v>0.38928571428571429</c:v>
                </c:pt>
                <c:pt idx="11">
                  <c:v>0.31986531986531985</c:v>
                </c:pt>
                <c:pt idx="12">
                  <c:v>0.32456140350877188</c:v>
                </c:pt>
                <c:pt idx="13">
                  <c:v>0.34918032786885245</c:v>
                </c:pt>
                <c:pt idx="14">
                  <c:v>0.37802197802197796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6-DB4D-4366-B435-9763F0286B9C}"/>
            </c:ext>
          </c:extLst>
        </c:ser>
        <c:ser>
          <c:idx val="7"/>
          <c:order val="7"/>
          <c:tx>
            <c:strRef>
              <c:f>Sheet2!$I$288</c:f>
              <c:strCache>
                <c:ptCount val="1"/>
                <c:pt idx="0">
                  <c:v>Alyer. Rock</c:v>
                </c:pt>
              </c:strCache>
            </c:strRef>
          </c:tx>
          <c:marker>
            <c:symbol val="square"/>
            <c:size val="3"/>
          </c:marker>
          <c:cat>
            <c:strRef>
              <c:f>Sheet2!$A$289:$A$303</c:f>
              <c:strCache>
                <c:ptCount val="15"/>
                <c:pt idx="0">
                  <c:v>La</c:v>
                </c:pt>
                <c:pt idx="1">
                  <c:v>Ce</c:v>
                </c:pt>
                <c:pt idx="2">
                  <c:v>Pr</c:v>
                </c:pt>
                <c:pt idx="3">
                  <c:v>Nd</c:v>
                </c:pt>
                <c:pt idx="4">
                  <c:v>Sm</c:v>
                </c:pt>
                <c:pt idx="5">
                  <c:v>Eu</c:v>
                </c:pt>
                <c:pt idx="6">
                  <c:v>Gd</c:v>
                </c:pt>
                <c:pt idx="7">
                  <c:v>Tb</c:v>
                </c:pt>
                <c:pt idx="8">
                  <c:v>Dy</c:v>
                </c:pt>
                <c:pt idx="9">
                  <c:v>Ho</c:v>
                </c:pt>
                <c:pt idx="10">
                  <c:v>Y</c:v>
                </c:pt>
                <c:pt idx="11">
                  <c:v>Er</c:v>
                </c:pt>
                <c:pt idx="12">
                  <c:v>Tm</c:v>
                </c:pt>
                <c:pt idx="13">
                  <c:v>Yb</c:v>
                </c:pt>
                <c:pt idx="14">
                  <c:v>Lu</c:v>
                </c:pt>
              </c:strCache>
            </c:strRef>
          </c:cat>
          <c:val>
            <c:numRef>
              <c:f>Sheet2!$I$289:$I$303</c:f>
              <c:numCache>
                <c:formatCode>General</c:formatCode>
                <c:ptCount val="15"/>
                <c:pt idx="0">
                  <c:v>40.707999999999998</c:v>
                </c:pt>
                <c:pt idx="1">
                  <c:v>25.817333333333334</c:v>
                </c:pt>
                <c:pt idx="2">
                  <c:v>16.799242424242426</c:v>
                </c:pt>
                <c:pt idx="3">
                  <c:v>11.641095890410959</c:v>
                </c:pt>
                <c:pt idx="4">
                  <c:v>5.8783269961977194</c:v>
                </c:pt>
                <c:pt idx="5">
                  <c:v>3.9029411764705881</c:v>
                </c:pt>
                <c:pt idx="6">
                  <c:v>3.2201086956521738</c:v>
                </c:pt>
                <c:pt idx="7">
                  <c:v>2.0835820895522383</c:v>
                </c:pt>
                <c:pt idx="8">
                  <c:v>1.5626373626373629</c:v>
                </c:pt>
                <c:pt idx="9">
                  <c:v>1.2316831683168317</c:v>
                </c:pt>
                <c:pt idx="10">
                  <c:v>1.2146428571428571</c:v>
                </c:pt>
                <c:pt idx="11">
                  <c:v>1.0572390572390573</c:v>
                </c:pt>
                <c:pt idx="12">
                  <c:v>0.89473684210526305</c:v>
                </c:pt>
                <c:pt idx="13">
                  <c:v>0.80721311475409852</c:v>
                </c:pt>
                <c:pt idx="14">
                  <c:v>0.72527472527472525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7-DB4D-4366-B435-9763F0286B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6940288"/>
        <c:axId val="256942080"/>
      </c:lineChart>
      <c:catAx>
        <c:axId val="2569402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56942080"/>
        <c:crosses val="autoZero"/>
        <c:auto val="1"/>
        <c:lblAlgn val="ctr"/>
        <c:lblOffset val="100"/>
        <c:noMultiLvlLbl val="0"/>
      </c:catAx>
      <c:valAx>
        <c:axId val="256942080"/>
        <c:scaling>
          <c:logBase val="10"/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694028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5124856127708561"/>
          <c:y val="0.18275590551181103"/>
          <c:w val="0.24875143872291447"/>
          <c:h val="0.63448818897637793"/>
        </c:manualLayout>
      </c:layout>
      <c:overlay val="0"/>
    </c:legend>
    <c:plotVisOnly val="1"/>
    <c:dispBlanksAs val="gap"/>
    <c:showDLblsOverMax val="0"/>
  </c:chart>
  <c:externalData r:id="rId2">
    <c:autoUpdate val="0"/>
  </c:externalData>
  <c:userShapes r:id="rId3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65262616771395"/>
          <c:y val="0.17184345417558969"/>
          <c:w val="0.86093823850080675"/>
          <c:h val="0.64978396397845972"/>
        </c:manualLayout>
      </c:layout>
      <c:lineChart>
        <c:grouping val="standard"/>
        <c:varyColors val="0"/>
        <c:ser>
          <c:idx val="0"/>
          <c:order val="0"/>
          <c:cat>
            <c:strRef>
              <c:f>'Re '!$I$2:$I$12</c:f>
              <c:strCache>
                <c:ptCount val="11"/>
                <c:pt idx="0">
                  <c:v>Քեֆաշեն</c:v>
                </c:pt>
                <c:pt idx="1">
                  <c:v>Դաստակերտ</c:v>
                </c:pt>
                <c:pt idx="2">
                  <c:v>Հանքավան</c:v>
                </c:pt>
                <c:pt idx="3">
                  <c:v>Ագարակ</c:v>
                </c:pt>
                <c:pt idx="4">
                  <c:v>Քաջարան</c:v>
                </c:pt>
                <c:pt idx="5">
                  <c:v>Կապուտջուղ</c:v>
                </c:pt>
                <c:pt idx="6">
                  <c:v>Լիճք</c:v>
                </c:pt>
                <c:pt idx="7">
                  <c:v>Այգեձոր</c:v>
                </c:pt>
                <c:pt idx="8">
                  <c:v>Պռոշիբերդ</c:v>
                </c:pt>
                <c:pt idx="9">
                  <c:v>Ելփին </c:v>
                </c:pt>
                <c:pt idx="10">
                  <c:v>Վարդենիս</c:v>
                </c:pt>
              </c:strCache>
            </c:strRef>
          </c:cat>
          <c:val>
            <c:numRef>
              <c:f>'Re '!$J$2:$J$12</c:f>
              <c:numCache>
                <c:formatCode>General</c:formatCode>
                <c:ptCount val="11"/>
                <c:pt idx="0">
                  <c:v>9.4999999999999998E-3</c:v>
                </c:pt>
                <c:pt idx="1">
                  <c:v>2.1999999999999999E-2</c:v>
                </c:pt>
                <c:pt idx="2">
                  <c:v>2.4400000000000002E-2</c:v>
                </c:pt>
                <c:pt idx="3">
                  <c:v>3.7999999999999999E-2</c:v>
                </c:pt>
                <c:pt idx="4">
                  <c:v>0.04</c:v>
                </c:pt>
                <c:pt idx="5">
                  <c:v>4.2500000000000003E-2</c:v>
                </c:pt>
                <c:pt idx="6">
                  <c:v>9.7100000000000006E-2</c:v>
                </c:pt>
                <c:pt idx="7">
                  <c:v>0.1075</c:v>
                </c:pt>
                <c:pt idx="8">
                  <c:v>0.43</c:v>
                </c:pt>
                <c:pt idx="9">
                  <c:v>0.45</c:v>
                </c:pt>
                <c:pt idx="10">
                  <c:v>1.66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F290-450E-905B-3A5F0F2DB1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/>
        <c:marker val="1"/>
        <c:smooth val="0"/>
        <c:axId val="152164608"/>
        <c:axId val="152166400"/>
      </c:lineChart>
      <c:catAx>
        <c:axId val="152164608"/>
        <c:scaling>
          <c:orientation val="minMax"/>
        </c:scaling>
        <c:delete val="1"/>
        <c:axPos val="b"/>
        <c:numFmt formatCode="General" sourceLinked="0"/>
        <c:majorTickMark val="none"/>
        <c:minorTickMark val="none"/>
        <c:tickLblPos val="nextTo"/>
        <c:crossAx val="152166400"/>
        <c:crosses val="autoZero"/>
        <c:auto val="0"/>
        <c:lblAlgn val="ctr"/>
        <c:lblOffset val="100"/>
        <c:noMultiLvlLbl val="0"/>
      </c:catAx>
      <c:valAx>
        <c:axId val="152166400"/>
        <c:scaling>
          <c:orientation val="minMax"/>
          <c:min val="1.0000000000000003E-4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1200"/>
                </a:pPr>
                <a:r>
                  <a:rPr lang="en-US" sz="1200"/>
                  <a:t>Re  </a:t>
                </a:r>
                <a:r>
                  <a:rPr lang="ru-RU" sz="1200"/>
                  <a:t>%</a:t>
                </a:r>
              </a:p>
            </c:rich>
          </c:tx>
          <c:layout>
            <c:manualLayout>
              <c:xMode val="edge"/>
              <c:yMode val="edge"/>
              <c:x val="3.9931807791544647E-3"/>
              <c:y val="5.6358398821853804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6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152164608"/>
        <c:crosses val="autoZero"/>
        <c:crossBetween val="between"/>
        <c:majorUnit val="0.2"/>
        <c:minorUnit val="4.0000000000000008E-2"/>
      </c:valAx>
    </c:plotArea>
    <c:plotVisOnly val="1"/>
    <c:dispBlanksAs val="gap"/>
    <c:showDLblsOverMax val="0"/>
  </c:chart>
  <c:externalData r:id="rId1">
    <c:autoUpdate val="0"/>
  </c:externalData>
</c:chartSpace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3.png"/></Relationships>
</file>

<file path=ppt/drawing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3.png"/></Relationships>
</file>

<file path=ppt/drawing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1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0.28762</cdr:x>
      <cdr:y>0.14964</cdr:y>
    </cdr:from>
    <cdr:to>
      <cdr:x>0.38762</cdr:x>
      <cdr:y>0.28297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629982" y="102621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0.78313</cdr:x>
      <cdr:y>0.2439</cdr:y>
    </cdr:from>
    <cdr:to>
      <cdr:x>0.91323</cdr:x>
      <cdr:y>0.39024</cdr:y>
    </cdr:to>
    <cdr:pic>
      <cdr:nvPicPr>
        <cdr:cNvPr id="2" name="chart">
          <a:extLst xmlns:a="http://schemas.openxmlformats.org/drawingml/2006/main">
            <a:ext uri="{FF2B5EF4-FFF2-40B4-BE49-F238E27FC236}">
              <a16:creationId xmlns:a16="http://schemas.microsoft.com/office/drawing/2014/main" xmlns="" id="{20FE66A6-F342-42B6-BE2B-CD3D5B2E881F}"/>
            </a:ext>
          </a:extLst>
        </cdr:cNvPr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4953000" y="762000"/>
          <a:ext cx="822841" cy="457200"/>
        </a:xfrm>
        <a:prstGeom xmlns:a="http://schemas.openxmlformats.org/drawingml/2006/main" prst="rect">
          <a:avLst/>
        </a:prstGeom>
      </cdr:spPr>
    </cdr:pic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0.78313</cdr:x>
      <cdr:y>0.2439</cdr:y>
    </cdr:from>
    <cdr:to>
      <cdr:x>0.91323</cdr:x>
      <cdr:y>0.39024</cdr:y>
    </cdr:to>
    <cdr:pic>
      <cdr:nvPicPr>
        <cdr:cNvPr id="2" name="chart">
          <a:extLst xmlns:a="http://schemas.openxmlformats.org/drawingml/2006/main">
            <a:ext uri="{FF2B5EF4-FFF2-40B4-BE49-F238E27FC236}">
              <a16:creationId xmlns:a16="http://schemas.microsoft.com/office/drawing/2014/main" xmlns="" id="{20FE66A6-F342-42B6-BE2B-CD3D5B2E881F}"/>
            </a:ext>
          </a:extLst>
        </cdr:cNvPr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4953000" y="762000"/>
          <a:ext cx="822841" cy="457200"/>
        </a:xfrm>
        <a:prstGeom xmlns:a="http://schemas.openxmlformats.org/drawingml/2006/main" prst="rect">
          <a:avLst/>
        </a:prstGeom>
      </cdr:spPr>
    </cdr:pic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0.82581</cdr:x>
      <cdr:y>0.07895</cdr:y>
    </cdr:from>
    <cdr:to>
      <cdr:x>0.95734</cdr:x>
      <cdr:y>0.21324</cdr:y>
    </cdr:to>
    <cdr:pic>
      <cdr:nvPicPr>
        <cdr:cNvPr id="2" name="chart">
          <a:extLst xmlns:a="http://schemas.openxmlformats.org/drawingml/2006/main">
            <a:ext uri="{FF2B5EF4-FFF2-40B4-BE49-F238E27FC236}">
              <a16:creationId xmlns:a16="http://schemas.microsoft.com/office/drawing/2014/main" xmlns="" id="{14CAD7C9-6D17-4FE9-937C-51BBE887C084}"/>
            </a:ext>
          </a:extLst>
        </cdr:cNvPr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4876800" y="228600"/>
          <a:ext cx="776777" cy="388850"/>
        </a:xfrm>
        <a:prstGeom xmlns:a="http://schemas.openxmlformats.org/drawingml/2006/main" prst="rect">
          <a:avLst/>
        </a:prstGeom>
      </cdr:spPr>
    </cdr:pic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898DA2-8601-488E-8E6F-3B3ABF6B2A5F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B921F1-84AF-4752-B7F3-40BBB1E89A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865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Hello everyone, </a:t>
            </a:r>
          </a:p>
          <a:p>
            <a:r>
              <a:rPr lang="en-US" dirty="0" smtClean="0"/>
              <a:t>Today I am going to provide you with an overview of critical minerals potential of Armenia. This is the project we started about three yeas ago, founded by the Sciences Committee of Armenia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921F1-84AF-4752-B7F3-40BBB1E89AB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906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921F1-84AF-4752-B7F3-40BBB1E89AB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228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For instance, electric cars require 6 to 7 times the amount of metals compared to conventional cars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And some of the metals were not used previously in our car industry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If we want to electrify the majority of our cars in the future, a huge amount of metals needs to be supplied my mining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Mining will be intensified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3ED955-7235-2D49-881B-A8AF0E1310A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335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Next to wind, solar energy is also widely implemented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Here also the growth for the demand of various metal will just be rising enormously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3ED955-7235-2D49-881B-A8AF0E1310A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418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One example is the Rare Earths Elements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Indeed, China is the main producing country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With the other major suppliers way behind it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3ED955-7235-2D49-881B-A8AF0E1310A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7996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Like for copper, the other main battery metals, lithium, nickel and cobalt are produced from a limited of geological environments and </a:t>
            </a:r>
            <a:r>
              <a:rPr lang="en-US" sz="1200" kern="100" dirty="0" smtClean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countries</a:t>
            </a: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200" kern="100" dirty="0" smtClean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Resources of such elements  are unevenly distributed on Earth</a:t>
            </a:r>
            <a:endParaRPr lang="x-none" sz="1200" kern="100" smtClean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200" kern="100" dirty="0" smtClean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This is also true for critical metals required for the energy transition</a:t>
            </a:r>
            <a:endParaRPr lang="x-none" sz="1200" kern="100" smtClean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200" kern="100" dirty="0" smtClean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This can create a supply risk, with </a:t>
            </a:r>
            <a:r>
              <a:rPr lang="en-US" sz="1200" kern="100" dirty="0" smtClean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monopolies </a:t>
            </a:r>
            <a:r>
              <a:rPr lang="en-US" sz="1200" kern="100" dirty="0" smtClean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of some resources</a:t>
            </a:r>
            <a:endParaRPr lang="x-none" sz="1200" kern="100" smtClean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Aptos" panose="020B0004020202020204" pitchFamily="34" charset="0"/>
              <a:buChar char="-"/>
            </a:pPr>
            <a:r>
              <a:rPr lang="en-US" sz="1200" kern="100" dirty="0" smtClean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 clearly need to diversify our sources of metals necessary for the energy transition</a:t>
            </a:r>
            <a:endParaRPr lang="x-none" sz="1200" kern="100" smtClean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x-none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B921F1-84AF-4752-B7F3-40BBB1E89AB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3442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By contrast, lithium shows how quickly the demand can grow for a specific element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Less than ten years ago lithium had a peaceful and easy going life and was used predominantly in the ceramic, glass and grease industry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Although its ideal properties for batteries was known for a long time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sudden major growth of the battery market has resulted in an increased demand and mining for this element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Which is mainly mined in a limited number of countries, including Australia, Chile, China and Argentina.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3ED955-7235-2D49-881B-A8AF0E1310A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5095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Basically, there are two main types of lithium deposits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 hard rocks source consists of lithium-rich pegmatites, where spodumene and other lithium-bearing minerals are mined such as in Australia, Brazil, Portugal or Zimbabwe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 many cases, such pegmatites have been mined previously for other metals such as tin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other source are brines and </a:t>
            </a:r>
            <a:r>
              <a:rPr lang="en-US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salar</a:t>
            </a: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deposits, where the Andes are a major supplier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Another source consists of lithium-rich clay minerals, especially mined in the United States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These deposits diverge in terms of ore grades and tonnage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Salar deposits having large tonnages but lower lithium grades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Aptos" panose="020B0004020202020204" pitchFamily="34" charset="0"/>
              <a:buChar char="-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And pegmatite deposits having usually higher grades but lower tonnages</a:t>
            </a:r>
            <a:endParaRPr lang="x-none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3ED955-7235-2D49-881B-A8AF0E1310A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6534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200" kern="100" dirty="0" smtClean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 commonly associate electric mobility and energy storage with batteries, lithium batteries</a:t>
            </a:r>
            <a:endParaRPr lang="x-none" sz="1200" kern="100" smtClean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200" kern="100" dirty="0" smtClean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But such batteries are not only lithium</a:t>
            </a:r>
            <a:endParaRPr lang="x-none" sz="1200" kern="100" smtClean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200" kern="100" dirty="0" smtClean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Which is in the electrolyte moving between anode and cathode</a:t>
            </a:r>
            <a:endParaRPr lang="x-none" sz="1200" kern="100" smtClean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200" kern="100" dirty="0" smtClean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 fact, lithium is only a minor component in such batteries</a:t>
            </a:r>
            <a:endParaRPr lang="x-none" sz="1200" kern="100" smtClean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200" kern="100" dirty="0" smtClean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Other major components include copper, nickel, cobalt and </a:t>
            </a:r>
            <a:r>
              <a:rPr lang="en-US" sz="1200" kern="100" dirty="0" err="1" smtClean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aluminium</a:t>
            </a:r>
            <a:r>
              <a:rPr lang="en-US" sz="1200" kern="100" dirty="0" smtClean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for instance, not always perceived as critical metals.</a:t>
            </a:r>
            <a:endParaRPr lang="x-none" sz="1200" kern="100" smtClean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Aptos" panose="020B0004020202020204" pitchFamily="34" charset="0"/>
              <a:buChar char="-"/>
            </a:pPr>
            <a:r>
              <a:rPr lang="en-US" sz="1200" kern="100" dirty="0" smtClean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 fact, battery metals are an ideal example for the diversity of geological environments supplying such metals, from a limited number of countries</a:t>
            </a:r>
            <a:endParaRPr lang="x-none" sz="1200" kern="100" smtClean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921F1-84AF-4752-B7F3-40BBB1E89AB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30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200" kern="100" dirty="0" smtClean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Copper a major component for the electrification of our society is a good example</a:t>
            </a:r>
            <a:endParaRPr lang="x-none" sz="1200" kern="100" smtClean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Aptos" panose="020B0004020202020204" pitchFamily="34" charset="0"/>
              <a:buChar char="-"/>
            </a:pPr>
            <a:r>
              <a:rPr lang="en-US" sz="1200" kern="100" dirty="0" smtClean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main copper production comes from South America, related to the ideal location of Chile and Peru along a major and long living subduction zone</a:t>
            </a:r>
            <a:endParaRPr lang="x-none" sz="1200" kern="100" smtClean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921F1-84AF-4752-B7F3-40BBB1E89AB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7722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Economic significance; very relevant to a large proportion of these deposits.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Specially today, when we understand that discovering the next big porphyry or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epithermal deposits will likely involve drilling through alteration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lithocaps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.</a:t>
            </a:r>
          </a:p>
          <a:p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 start the description of these environments let’s go to </a:t>
            </a:r>
            <a:r>
              <a:rPr lang="en-US" sz="1200" b="0" i="1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magmatichydrothermal</a:t>
            </a:r>
            <a:endParaRPr lang="en-US" sz="1200" b="0" i="1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systems driven by shallow intrusions in arcs (transition to next</a:t>
            </a:r>
          </a:p>
          <a:p>
            <a:r>
              <a:rPr lang="en-US" sz="1200" b="0" i="1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slide)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3903F1-B2B5-4184-8261-E84E918CCE5B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6765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26C038-1DB0-1540-8E47-36793894A535}" type="slidenum">
              <a:rPr lang="fr-FR" smtClean="0"/>
              <a:pPr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6467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Ore deposits and prospects in Armenia are distributed along two </a:t>
            </a:r>
            <a:r>
              <a:rPr lang="en-US" dirty="0" err="1"/>
              <a:t>metallogenic</a:t>
            </a:r>
            <a:r>
              <a:rPr lang="en-US" dirty="0"/>
              <a:t> belts, including the Jurassic- Cretaceous </a:t>
            </a:r>
            <a:r>
              <a:rPr lang="en-US" dirty="0" err="1"/>
              <a:t>Somkheto-Karabagh</a:t>
            </a:r>
            <a:r>
              <a:rPr lang="en-US" dirty="0"/>
              <a:t> island-arc which is considered as the southern margin of the Eurasian plat, and the Cenozoic </a:t>
            </a:r>
            <a:r>
              <a:rPr lang="en-US" dirty="0" err="1"/>
              <a:t>Gondwana</a:t>
            </a:r>
            <a:r>
              <a:rPr lang="en-US" dirty="0"/>
              <a:t> derived South Armenian block, which is a microcontinent of the Arabian plate. </a:t>
            </a:r>
          </a:p>
          <a:p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F6DFD-E07A-4F01-B5F3-B106B7B098D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4560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Critical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minerals occur in diverse geological environments and mineralized systems in Armenia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40D218-2E7C-4DD3-B92D-35824F3EB184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028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Cenozoic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Tejsar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alkaline ring complex is located in the central north of Armenia.   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dirty="0">
                <a:latin typeface="Times New Roman" pitchFamily="18" charset="0"/>
                <a:cs typeface="Times New Roman" pitchFamily="18" charset="0"/>
              </a:rPr>
              <a:t>Potential of REEs and Li deposits related to the </a:t>
            </a:r>
            <a:r>
              <a:rPr lang="tr-TR" sz="1200" b="1" dirty="0">
                <a:latin typeface="Times New Roman" pitchFamily="18" charset="0"/>
                <a:cs typeface="Times New Roman" pitchFamily="18" charset="0"/>
              </a:rPr>
              <a:t>Tejsar </a:t>
            </a:r>
            <a:r>
              <a:rPr lang="en-US" sz="12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tr-TR" sz="1200" b="1" dirty="0">
                <a:latin typeface="Times New Roman" pitchFamily="18" charset="0"/>
                <a:cs typeface="Times New Roman" pitchFamily="18" charset="0"/>
              </a:rPr>
              <a:t>lkaline complex </a:t>
            </a:r>
            <a:endParaRPr lang="en-US" sz="1200" b="1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dirty="0">
                <a:latin typeface="Times New Roman" pitchFamily="18" charset="0"/>
                <a:cs typeface="Times New Roman" pitchFamily="18" charset="0"/>
              </a:rPr>
              <a:t>Li – bearing pegmatite in the </a:t>
            </a:r>
            <a:r>
              <a:rPr lang="tr-TR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Tejsar </a:t>
            </a:r>
            <a:r>
              <a:rPr lang="en-US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tr-TR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lkaline complex </a:t>
            </a:r>
            <a:endParaRPr lang="en-US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Spodumene is found in micaceous pegmatites in the form of small nest-shaped segregations among muscovite flakes (</a:t>
            </a:r>
            <a:r>
              <a:rPr lang="en-US" sz="1200" kern="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Babadjanyan</a:t>
            </a:r>
            <a:r>
              <a:rPr lang="en-US" sz="12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1970).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450"/>
              </a:spcAft>
            </a:pPr>
            <a:r>
              <a:rPr lang="en-US" sz="1200" kern="100" dirty="0">
                <a:latin typeface="Times New Roman" panose="02020603050405020304" pitchFamily="18" charset="0"/>
                <a:ea typeface="Aptos"/>
                <a:cs typeface="Times New Roman" panose="02020603050405020304" pitchFamily="18" charset="0"/>
              </a:rPr>
              <a:t>Polylithionite forms irregularly shaped segregations in brecciated fluorite-biotite zones, in muscovite</a:t>
            </a:r>
            <a:r>
              <a:rPr lang="hy-AM" sz="1200" kern="100" dirty="0">
                <a:latin typeface="Times New Roman" panose="02020603050405020304" pitchFamily="18" charset="0"/>
                <a:ea typeface="Aptos"/>
                <a:cs typeface="Times New Roman" panose="02020603050405020304" pitchFamily="18" charset="0"/>
              </a:rPr>
              <a:t> </a:t>
            </a:r>
            <a:r>
              <a:rPr lang="en-US" sz="1200" kern="100" dirty="0">
                <a:latin typeface="Times New Roman" panose="02020603050405020304" pitchFamily="18" charset="0"/>
                <a:ea typeface="Aptos"/>
                <a:cs typeface="Times New Roman" panose="02020603050405020304" pitchFamily="18" charset="0"/>
              </a:rPr>
              <a:t>pegmatites of the </a:t>
            </a:r>
            <a:r>
              <a:rPr lang="en-US" sz="1200" kern="100" dirty="0" err="1">
                <a:latin typeface="Times New Roman" panose="02020603050405020304" pitchFamily="18" charset="0"/>
                <a:ea typeface="Aptos"/>
                <a:cs typeface="Times New Roman" panose="02020603050405020304" pitchFamily="18" charset="0"/>
              </a:rPr>
              <a:t>Tejsar</a:t>
            </a:r>
            <a:r>
              <a:rPr lang="en-US" sz="1200" kern="100" dirty="0">
                <a:latin typeface="Times New Roman" panose="02020603050405020304" pitchFamily="18" charset="0"/>
                <a:ea typeface="Aptos"/>
                <a:cs typeface="Times New Roman" panose="02020603050405020304" pitchFamily="18" charset="0"/>
              </a:rPr>
              <a:t> alkaline complex.</a:t>
            </a:r>
            <a:endParaRPr lang="en-US" sz="1200" kern="100" dirty="0">
              <a:latin typeface="Aptos"/>
              <a:ea typeface="Aptos"/>
              <a:cs typeface="Times New Roman" panose="02020603050405020304" pitchFamily="18" charset="0"/>
            </a:endParaRPr>
          </a:p>
          <a:p>
            <a:pPr algn="just">
              <a:spcAft>
                <a:spcPts val="450"/>
              </a:spcAft>
            </a:pPr>
            <a:r>
              <a:rPr lang="en-US" sz="1200" kern="100" dirty="0">
                <a:latin typeface="Times New Roman" panose="02020603050405020304" pitchFamily="18" charset="0"/>
                <a:ea typeface="Aptos"/>
                <a:cs typeface="Times New Roman" panose="02020603050405020304" pitchFamily="18" charset="0"/>
              </a:rPr>
              <a:t>Polylithionite is formed in the late stages of the pegmatite process due to the replacement of orthoclase. Associated with late albite, late K-feldspar, and fluorite.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1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y-AM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Հազվագյուտ հողային տարրերի (REEs) նոր ICP-MS անալիզների տվյալներով Թեժսարի և Մեղրու ալկալային կոմպլեքսների ապարները բնութագրվում են Ce-ային խմբի թեթև լանթանոիդների հատկապես` La-ի, Ce-ի և Nd-ի բարձր պարունակություններով, իսկ ծանր հազվագյուտ հողերից համեմատաբար բարձր պարունակություններ ունեն Y-ը և Gd-ը: Թեժսարի ալկալային կոմպլեքսի ապարները Մեղրու պլուտոնի համեմատությամբ ունեն REEs-ի համաչափորեն առավել բարձր պարունակություններ (ղեկ.՝ ե.գ.թ. Ս. Հովակիմյան):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x-non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26C038-1DB0-1540-8E47-36793894A535}" type="slidenum">
              <a:rPr lang="fr-FR" smtClean="0"/>
              <a:pPr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2467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y-AM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Հազվագյուտ հողային տարրերի (REEs) նոր ICP-MS անալիզների տվյալներով Թեժսարի և Մեղրու ալկալային կոմպլեքսների ապարները բնութագրվում են Ce-ային խմբի թեթև լանթանոիդների հատկապես` La-ի, Ce-ի և Nd-ի բարձր պարունակություններով, իսկ ծանր հազվագյուտ հողերից համեմատաբար բարձր պարունակություններ ունեն Y-ը և Gd-ը: Թեժսարի ալկալային կոմպլեքսի ապարները Մեղրու պլուտոնի համեմատությամբ ունեն REEs-ի համաչափորեն առավել բարձր պարունակություններ (ղեկ.՝ ե.գ.թ. Ս. Հովակիմյան):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26C038-1DB0-1540-8E47-36793894A535}" type="slidenum">
              <a:rPr lang="fr-FR" smtClean="0"/>
              <a:pPr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2467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y-AM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Հազվագյուտ հողային տարրերի (REEs) նոր ICP-MS անալիզների տվյալներով Թեժսարի և Մեղրու ալկալային կոմպլեքսների ապարները բնութագրվում են Ce-ային խմբի թեթև լանթանոիդների հատկապես` La-ի, Ce-ի և Nd-ի բարձր պարունակություններով, իսկ ծանր հազվագյուտ հողերից համեմատաբար բարձր պարունակություններ ունեն Y-ը և Gd-ը: Թեժսարի ալկալային կոմպլեքսի ապարները Մեղրու պլուտոնի համեմատությամբ ունեն REEs-ի համաչափորեն առավել բարձր պարունակություններ (ղեկ.՝ ե.գ.թ. Ս. Հովակիմյան):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26C038-1DB0-1540-8E47-36793894A535}" type="slidenum">
              <a:rPr lang="fr-FR" smtClean="0"/>
              <a:pPr/>
              <a:t>31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2467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26C038-1DB0-1540-8E47-36793894A535}" type="slidenum">
              <a:rPr lang="fr-FR" smtClean="0"/>
              <a:pPr/>
              <a:t>34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6476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Tellurides are part of the mineral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paragenesis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the Jurassic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Shahumyan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deposit in the Kapan mining district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200" dirty="0">
                <a:latin typeface="Times New Roman" pitchFamily="18" charset="0"/>
                <a:cs typeface="Times New Roman" pitchFamily="18" charset="0"/>
              </a:rPr>
              <a:t>Indium (0.008%), gallium (0.01%), cadmium (1%), and germanium (0.003%) have been reported in sphalerite (</a:t>
            </a:r>
            <a:r>
              <a:rPr lang="en-AU" sz="1200" dirty="0" err="1">
                <a:latin typeface="Times New Roman" pitchFamily="18" charset="0"/>
                <a:cs typeface="Times New Roman" pitchFamily="18" charset="0"/>
              </a:rPr>
              <a:t>Maghakyan</a:t>
            </a:r>
            <a:r>
              <a:rPr lang="en-AU" sz="1200" dirty="0">
                <a:latin typeface="Times New Roman" pitchFamily="18" charset="0"/>
                <a:cs typeface="Times New Roman" pitchFamily="18" charset="0"/>
              </a:rPr>
              <a:t> et al. 1972). 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x-non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6C038-1DB0-1540-8E47-36793894A535}" type="slidenum">
              <a:rPr lang="fr-FR" smtClean="0"/>
              <a:pPr/>
              <a:t>36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6883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6C038-1DB0-1540-8E47-36793894A535}" type="slidenum">
              <a:rPr lang="fr-FR" smtClean="0"/>
              <a:pPr/>
              <a:t>37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88703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40D218-2E7C-4DD3-B92D-35824F3EB184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9555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x-non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26C038-1DB0-1540-8E47-36793894A535}" type="slidenum">
              <a:rPr lang="fr-FR" smtClean="0"/>
              <a:pPr/>
              <a:t>40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2467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921F1-84AF-4752-B7F3-40BBB1E89ABF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8104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921F1-84AF-4752-B7F3-40BBB1E89ABF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342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2E3E-EEFE-44B9-8D24-EF5BB9EF9CB0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51EA-F0B7-4AC6-AC75-118AD1CEC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285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2E3E-EEFE-44B9-8D24-EF5BB9EF9CB0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51EA-F0B7-4AC6-AC75-118AD1CEC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666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2E3E-EEFE-44B9-8D24-EF5BB9EF9CB0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51EA-F0B7-4AC6-AC75-118AD1CEC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968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2E3E-EEFE-44B9-8D24-EF5BB9EF9CB0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51EA-F0B7-4AC6-AC75-118AD1CEC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94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2E3E-EEFE-44B9-8D24-EF5BB9EF9CB0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51EA-F0B7-4AC6-AC75-118AD1CEC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028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2E3E-EEFE-44B9-8D24-EF5BB9EF9CB0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51EA-F0B7-4AC6-AC75-118AD1CEC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804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2E3E-EEFE-44B9-8D24-EF5BB9EF9CB0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51EA-F0B7-4AC6-AC75-118AD1CEC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932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2E3E-EEFE-44B9-8D24-EF5BB9EF9CB0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51EA-F0B7-4AC6-AC75-118AD1CEC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555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2E3E-EEFE-44B9-8D24-EF5BB9EF9CB0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51EA-F0B7-4AC6-AC75-118AD1CEC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276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2E3E-EEFE-44B9-8D24-EF5BB9EF9CB0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51EA-F0B7-4AC6-AC75-118AD1CEC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970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2E3E-EEFE-44B9-8D24-EF5BB9EF9CB0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551EA-F0B7-4AC6-AC75-118AD1CEC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939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867800"/>
            <a:ext cx="85206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60600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A2E3E-EEFE-44B9-8D24-EF5BB9EF9CB0}" type="datetimeFigureOut">
              <a:rPr lang="en-US" smtClean="0"/>
              <a:t>5/16/2026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7551EA-F0B7-4AC6-AC75-118AD1CEC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14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tiff"/><Relationship Id="rId4" Type="http://schemas.openxmlformats.org/officeDocument/2006/relationships/image" Target="../media/image17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jpeg"/><Relationship Id="rId5" Type="http://schemas.openxmlformats.org/officeDocument/2006/relationships/hyperlink" Target="https://www.mineralinfo.fr/fr/ecomine/" TargetMode="Externa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chart" Target="../charts/chart2.xml"/><Relationship Id="rId4" Type="http://schemas.openxmlformats.org/officeDocument/2006/relationships/image" Target="../media/image5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chart" Target="../charts/char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60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emf"/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7.jpeg"/><Relationship Id="rId4" Type="http://schemas.openxmlformats.org/officeDocument/2006/relationships/image" Target="../media/image6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g"/><Relationship Id="rId3" Type="http://schemas.openxmlformats.org/officeDocument/2006/relationships/image" Target="../media/image70.jpeg"/><Relationship Id="rId7" Type="http://schemas.openxmlformats.org/officeDocument/2006/relationships/image" Target="../media/image73.jpe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chart" Target="../charts/chart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eg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7.png"/><Relationship Id="rId4" Type="http://schemas.openxmlformats.org/officeDocument/2006/relationships/image" Target="../media/image8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emf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7" Type="http://schemas.openxmlformats.org/officeDocument/2006/relationships/image" Target="../media/image9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jpeg"/><Relationship Id="rId3" Type="http://schemas.openxmlformats.org/officeDocument/2006/relationships/image" Target="../media/image93.jpeg"/><Relationship Id="rId7" Type="http://schemas.openxmlformats.org/officeDocument/2006/relationships/image" Target="../media/image9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jpeg"/><Relationship Id="rId5" Type="http://schemas.openxmlformats.org/officeDocument/2006/relationships/image" Target="../media/image95.jpeg"/><Relationship Id="rId4" Type="http://schemas.openxmlformats.org/officeDocument/2006/relationships/image" Target="../media/image94.jpeg"/><Relationship Id="rId9" Type="http://schemas.openxmlformats.org/officeDocument/2006/relationships/image" Target="../media/image9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70BDA238-FB5C-44A9-9F75-5124B4E363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561" cy="514381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F65F388-1C8C-4C57-9FD6-9EE03A29B266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56" t="17782" r="10304" b="7299"/>
          <a:stretch/>
        </p:blipFill>
        <p:spPr>
          <a:xfrm>
            <a:off x="1849580" y="5361547"/>
            <a:ext cx="2149375" cy="140813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94289" y="168987"/>
            <a:ext cx="7755423" cy="1107996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Critical Minerals Potential of Armenia: 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 Overview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3518" y="2243625"/>
            <a:ext cx="3687706" cy="44627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en-AU" sz="2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Samvel </a:t>
            </a:r>
            <a:r>
              <a:rPr lang="en-AU" sz="2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1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Hovakimyan</a:t>
            </a:r>
            <a:r>
              <a:rPr lang="en-AU" sz="2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0A1EFA4B-97C7-49EC-BA67-D22FE77F6D5E}"/>
              </a:ext>
            </a:extLst>
          </p:cNvPr>
          <p:cNvSpPr/>
          <p:nvPr/>
        </p:nvSpPr>
        <p:spPr>
          <a:xfrm>
            <a:off x="93518" y="2777197"/>
            <a:ext cx="4854818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r>
              <a:rPr lang="en-US" sz="19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Institute </a:t>
            </a:r>
            <a:r>
              <a:rPr lang="en-US" sz="19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Geological Sciences of the Armenian National Academy of Sciences</a:t>
            </a:r>
          </a:p>
        </p:txBody>
      </p:sp>
      <p:pic>
        <p:nvPicPr>
          <p:cNvPr id="1028" name="Picture 4" descr="C:\Users\PCC\Downloads\download (1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6098" y="5078452"/>
            <a:ext cx="1777902" cy="1779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A MoESCS | Higher Education and Science Committe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33" t="17121" r="17956" b="16983"/>
          <a:stretch/>
        </p:blipFill>
        <p:spPr bwMode="auto">
          <a:xfrm>
            <a:off x="93518" y="5273225"/>
            <a:ext cx="1558636" cy="1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3886200" y="5622382"/>
            <a:ext cx="3687706" cy="861770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en-A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 16</a:t>
            </a:r>
            <a:r>
              <a:rPr lang="en-AU" sz="2400" b="1" baseline="30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2026</a:t>
            </a:r>
          </a:p>
          <a:p>
            <a:pPr algn="ctr"/>
            <a:r>
              <a:rPr lang="en-A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Dilijan</a:t>
            </a:r>
            <a:endParaRPr lang="en-AU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C37A6653-9D1A-498B-B0D8-35E2B25BF848}"/>
              </a:ext>
            </a:extLst>
          </p:cNvPr>
          <p:cNvSpPr/>
          <p:nvPr/>
        </p:nvSpPr>
        <p:spPr>
          <a:xfrm>
            <a:off x="410959" y="4597824"/>
            <a:ext cx="77893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«22IRF‐08</a:t>
            </a:r>
            <a:r>
              <a:rPr lang="en-US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sz="2400" b="1" i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Incoming Research Fellowship Program </a:t>
            </a:r>
            <a:r>
              <a:rPr lang="en-US" sz="24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2022</a:t>
            </a:r>
            <a:endParaRPr lang="en-US" sz="2000" i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202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BRGM 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93464"/>
            <a:ext cx="9139474" cy="5764191"/>
          </a:xfrm>
          <a:prstGeom prst="rect">
            <a:avLst/>
          </a:prstGeom>
        </p:spPr>
      </p:pic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4526" y="23400"/>
            <a:ext cx="913947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Increasing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complexity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metal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alloys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daily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technologies</a:t>
            </a: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5265975" y="5710647"/>
            <a:ext cx="39496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fr-FR" sz="1400" i="1" u="none" dirty="0" err="1">
                <a:solidFill>
                  <a:srgbClr val="000000"/>
                </a:solidFill>
                <a:latin typeface="Helvetica" charset="0"/>
              </a:rPr>
              <a:t>Braux</a:t>
            </a:r>
            <a:r>
              <a:rPr lang="fr-FR" sz="1400" i="1" u="none" dirty="0">
                <a:solidFill>
                  <a:srgbClr val="000000"/>
                </a:solidFill>
                <a:latin typeface="Helvetica" charset="0"/>
              </a:rPr>
              <a:t> &amp; </a:t>
            </a:r>
            <a:r>
              <a:rPr lang="fr-FR" sz="1400" i="1" u="none" dirty="0" err="1">
                <a:solidFill>
                  <a:srgbClr val="000000"/>
                </a:solidFill>
                <a:latin typeface="Helvetica" charset="0"/>
              </a:rPr>
              <a:t>Christmann</a:t>
            </a:r>
            <a:r>
              <a:rPr lang="fr-FR" sz="1400" i="1" u="none" dirty="0">
                <a:solidFill>
                  <a:srgbClr val="000000"/>
                </a:solidFill>
                <a:latin typeface="Helvetica" charset="0"/>
              </a:rPr>
              <a:t> (2012, Géosciences n° 15)</a:t>
            </a:r>
            <a:endParaRPr lang="fr-FR" sz="1400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19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1" r="3644"/>
          <a:stretch/>
        </p:blipFill>
        <p:spPr>
          <a:xfrm>
            <a:off x="19398" y="505015"/>
            <a:ext cx="9124602" cy="551394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64980" y="17509"/>
            <a:ext cx="743329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Critical minerals applications</a:t>
            </a:r>
          </a:p>
        </p:txBody>
      </p:sp>
      <p:sp>
        <p:nvSpPr>
          <p:cNvPr id="8" name="Rectangle 7"/>
          <p:cNvSpPr/>
          <p:nvPr/>
        </p:nvSpPr>
        <p:spPr>
          <a:xfrm>
            <a:off x="6569834" y="6168319"/>
            <a:ext cx="2574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from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J.Edmondson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, 2021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24501" y="6321797"/>
            <a:ext cx="61186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solidFill>
                  <a:srgbClr val="000000"/>
                </a:solidFill>
                <a:latin typeface="ArTarumianAreg" panose="02020603050405020304" pitchFamily="18" charset="0"/>
              </a:rPr>
              <a:t>CRMs are used and needed in almost all industrial productions </a:t>
            </a:r>
          </a:p>
        </p:txBody>
      </p:sp>
    </p:spTree>
    <p:extLst>
      <p:ext uri="{BB962C8B-B14F-4D97-AF65-F5344CB8AC3E}">
        <p14:creationId xmlns:p14="http://schemas.microsoft.com/office/powerpoint/2010/main" val="3998464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reen Conflict Minerals: The fuels of conflict in the transition to a  low-carbon economy | International Institute for Sustainable Development">
            <a:extLst>
              <a:ext uri="{FF2B5EF4-FFF2-40B4-BE49-F238E27FC236}">
                <a16:creationId xmlns:a16="http://schemas.microsoft.com/office/drawing/2014/main" xmlns="" id="{43587907-AD90-B046-ABFF-ADF5A70CB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999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0AEF0DC-6B01-4242-B3BC-7ED1185159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5049" y="1078392"/>
            <a:ext cx="5849223" cy="3439343"/>
          </a:xfrm>
          <a:prstGeom prst="rect">
            <a:avLst/>
          </a:prstGeom>
        </p:spPr>
      </p:pic>
      <p:pic>
        <p:nvPicPr>
          <p:cNvPr id="8" name="Picture 7" descr="Screen Shot 2017-03-30 at 10.14.45 AM.png">
            <a:extLst>
              <a:ext uri="{FF2B5EF4-FFF2-40B4-BE49-F238E27FC236}">
                <a16:creationId xmlns:a16="http://schemas.microsoft.com/office/drawing/2014/main" xmlns="" id="{A3D32ACA-E030-454D-8EE2-48D29DF6095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88" y="1353312"/>
            <a:ext cx="2739633" cy="288950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E5B6CC8-DCAA-BF47-9351-C064F4187D00}"/>
              </a:ext>
            </a:extLst>
          </p:cNvPr>
          <p:cNvSpPr txBox="1"/>
          <p:nvPr/>
        </p:nvSpPr>
        <p:spPr>
          <a:xfrm>
            <a:off x="93306" y="48089"/>
            <a:ext cx="914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4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dirty="0"/>
              <a:t>From the Seven Metals of Antiquity to…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26127B3B-060C-F548-998F-93D104A0FD51}"/>
              </a:ext>
            </a:extLst>
          </p:cNvPr>
          <p:cNvSpPr/>
          <p:nvPr/>
        </p:nvSpPr>
        <p:spPr>
          <a:xfrm>
            <a:off x="1326795" y="5133872"/>
            <a:ext cx="6400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/>
              <a:t>Of the 83 stable (nonradioactive) elements, </a:t>
            </a:r>
          </a:p>
          <a:p>
            <a:pPr algn="ctr"/>
            <a:r>
              <a:rPr lang="en-US" sz="2000" dirty="0"/>
              <a:t>~60 are </a:t>
            </a:r>
            <a:r>
              <a:rPr lang="en-US" sz="2000" b="1" dirty="0"/>
              <a:t>directly embedded </a:t>
            </a:r>
            <a:r>
              <a:rPr lang="en-US" sz="2000" dirty="0"/>
              <a:t>in your smartphone.</a:t>
            </a:r>
          </a:p>
        </p:txBody>
      </p:sp>
    </p:spTree>
    <p:extLst>
      <p:ext uri="{BB962C8B-B14F-4D97-AF65-F5344CB8AC3E}">
        <p14:creationId xmlns:p14="http://schemas.microsoft.com/office/powerpoint/2010/main" val="350908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M√©taux rares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61619" y="2468034"/>
            <a:ext cx="2571750" cy="355600"/>
          </a:xfrm>
          <a:prstGeom prst="rect">
            <a:avLst/>
          </a:prstGeom>
        </p:spPr>
      </p:pic>
      <p:pic>
        <p:nvPicPr>
          <p:cNvPr id="10" name="Image 9" descr="M√©taux rares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61619" y="2823634"/>
            <a:ext cx="2571749" cy="317500"/>
          </a:xfrm>
          <a:prstGeom prst="rect">
            <a:avLst/>
          </a:prstGeom>
        </p:spPr>
      </p:pic>
      <p:pic>
        <p:nvPicPr>
          <p:cNvPr id="2" name="Image 1" descr="M√©taux rares.jpg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98532" y="1520421"/>
            <a:ext cx="3945467" cy="829080"/>
          </a:xfrm>
          <a:prstGeom prst="rect">
            <a:avLst/>
          </a:prstGeom>
        </p:spPr>
      </p:pic>
      <p:pic>
        <p:nvPicPr>
          <p:cNvPr id="8" name="Image 7" descr="M√©taux rares.jpg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79733" y="775129"/>
            <a:ext cx="1647667" cy="584279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5461410" y="3556001"/>
            <a:ext cx="325746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Helvetica"/>
                <a:cs typeface="Helvetica"/>
              </a:rPr>
              <a:t>A smartphone contains:</a:t>
            </a:r>
          </a:p>
          <a:p>
            <a:r>
              <a:rPr lang="fr-FR" sz="2000" dirty="0">
                <a:latin typeface="Helvetica"/>
                <a:cs typeface="Helvetica"/>
              </a:rPr>
              <a:t>56 % of plastic</a:t>
            </a:r>
          </a:p>
          <a:p>
            <a:r>
              <a:rPr lang="fr-FR" sz="2000" dirty="0">
                <a:latin typeface="Helvetica"/>
                <a:cs typeface="Helvetica"/>
              </a:rPr>
              <a:t>25 % of </a:t>
            </a:r>
            <a:r>
              <a:rPr lang="fr-FR" sz="2000" dirty="0" err="1">
                <a:latin typeface="Helvetica"/>
                <a:cs typeface="Helvetica"/>
              </a:rPr>
              <a:t>metals</a:t>
            </a:r>
            <a:endParaRPr lang="fr-FR" sz="2000" dirty="0">
              <a:latin typeface="Helvetica"/>
              <a:cs typeface="Helvetica"/>
            </a:endParaRPr>
          </a:p>
          <a:p>
            <a:r>
              <a:rPr lang="fr-FR" sz="2000" dirty="0">
                <a:latin typeface="Helvetica"/>
                <a:cs typeface="Helvetica"/>
              </a:rPr>
              <a:t>16% of glass &amp; </a:t>
            </a:r>
            <a:r>
              <a:rPr lang="fr-FR" sz="2000" dirty="0" err="1">
                <a:latin typeface="Helvetica"/>
                <a:cs typeface="Helvetica"/>
              </a:rPr>
              <a:t>ceramics</a:t>
            </a:r>
            <a:endParaRPr lang="fr-FR" sz="2000" dirty="0">
              <a:latin typeface="Helvetica"/>
              <a:cs typeface="Helvetica"/>
            </a:endParaRPr>
          </a:p>
          <a:p>
            <a:r>
              <a:rPr lang="fr-FR" sz="2000" dirty="0">
                <a:latin typeface="Helvetica"/>
                <a:cs typeface="Helvetica"/>
              </a:rPr>
              <a:t>3% </a:t>
            </a:r>
            <a:r>
              <a:rPr lang="fr-FR" sz="2000" dirty="0" err="1">
                <a:latin typeface="Helvetica"/>
                <a:cs typeface="Helvetica"/>
              </a:rPr>
              <a:t>other</a:t>
            </a:r>
            <a:endParaRPr lang="fr-FR" sz="2000" dirty="0">
              <a:latin typeface="Helvetica"/>
              <a:cs typeface="Helvetica"/>
            </a:endParaRPr>
          </a:p>
        </p:txBody>
      </p:sp>
      <p:pic>
        <p:nvPicPr>
          <p:cNvPr id="88" name="Picture 87" descr="Smartphone-metals-VCE-4.jpg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737309"/>
            <a:ext cx="5198533" cy="573874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87125" y="5748230"/>
            <a:ext cx="35682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i="1" dirty="0">
                <a:latin typeface="Helvetica"/>
                <a:cs typeface="Helvetica"/>
              </a:rPr>
              <a:t>https://</a:t>
            </a:r>
            <a:r>
              <a:rPr lang="en-US" sz="1600" i="1" dirty="0" err="1">
                <a:latin typeface="Helvetica"/>
                <a:cs typeface="Helvetica"/>
              </a:rPr>
              <a:t>elements.visualcapitalist.com</a:t>
            </a:r>
            <a:r>
              <a:rPr lang="en-US" sz="1600" i="1" dirty="0">
                <a:latin typeface="Helvetica"/>
                <a:cs typeface="Helvetica"/>
              </a:rPr>
              <a:t>/</a:t>
            </a: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0" y="-35983"/>
            <a:ext cx="9184014" cy="4308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r-FR" sz="2200" b="1" u="none" dirty="0" err="1">
                <a:latin typeface="Helvetica" charset="0"/>
              </a:rPr>
              <a:t>Critical</a:t>
            </a:r>
            <a:r>
              <a:rPr lang="fr-FR" sz="2200" b="1" u="none" dirty="0">
                <a:latin typeface="Helvetica" charset="0"/>
              </a:rPr>
              <a:t> </a:t>
            </a:r>
            <a:r>
              <a:rPr lang="fr-FR" sz="2200" b="1" u="none" dirty="0" err="1">
                <a:latin typeface="Helvetica" charset="0"/>
              </a:rPr>
              <a:t>minerals</a:t>
            </a:r>
            <a:r>
              <a:rPr lang="fr-FR" sz="2200" b="1" u="none" dirty="0">
                <a:latin typeface="Helvetica" charset="0"/>
              </a:rPr>
              <a:t>: </a:t>
            </a:r>
            <a:r>
              <a:rPr lang="fr-FR" sz="2200" b="1" u="none" dirty="0" err="1">
                <a:latin typeface="Helvetica" charset="0"/>
              </a:rPr>
              <a:t>They</a:t>
            </a:r>
            <a:r>
              <a:rPr lang="fr-FR" sz="2200" b="1" u="none" dirty="0">
                <a:latin typeface="Helvetica" charset="0"/>
              </a:rPr>
              <a:t> are </a:t>
            </a:r>
            <a:r>
              <a:rPr lang="fr-FR" sz="2200" b="1" u="none" dirty="0" err="1">
                <a:latin typeface="Helvetica" charset="0"/>
              </a:rPr>
              <a:t>everywhere</a:t>
            </a:r>
            <a:r>
              <a:rPr lang="fr-FR" sz="2200" b="1" u="none" dirty="0">
                <a:latin typeface="Helvetica" charset="0"/>
              </a:rPr>
              <a:t> – No </a:t>
            </a:r>
            <a:r>
              <a:rPr lang="fr-FR" sz="2200" b="1" u="none" dirty="0" err="1">
                <a:latin typeface="Helvetica" charset="0"/>
              </a:rPr>
              <a:t>metals</a:t>
            </a:r>
            <a:r>
              <a:rPr lang="fr-FR" sz="2200" b="1" u="none" dirty="0">
                <a:latin typeface="Helvetica" charset="0"/>
              </a:rPr>
              <a:t>, no connections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46886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EFFDFEB-AD8D-A74B-BD85-C34309D05F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5482"/>
            <a:ext cx="914400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93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/>
        </p:nvGraphicFramePr>
        <p:xfrm>
          <a:off x="0" y="1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365171" y="3263195"/>
            <a:ext cx="10919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Helvetica"/>
                <a:cs typeface="Helvetica"/>
              </a:rPr>
              <a:t>Rare </a:t>
            </a:r>
          </a:p>
          <a:p>
            <a:r>
              <a:rPr lang="en-US" sz="2400" dirty="0">
                <a:latin typeface="Helvetica"/>
                <a:cs typeface="Helvetica"/>
              </a:rPr>
              <a:t>Earth</a:t>
            </a:r>
          </a:p>
          <a:p>
            <a:r>
              <a:rPr lang="en-US" sz="2400" dirty="0">
                <a:latin typeface="Helvetica"/>
                <a:cs typeface="Helvetica"/>
              </a:rPr>
              <a:t>Metals</a:t>
            </a:r>
          </a:p>
        </p:txBody>
      </p:sp>
      <p:cxnSp>
        <p:nvCxnSpPr>
          <p:cNvPr id="15" name="Straight Connector 14"/>
          <p:cNvCxnSpPr/>
          <p:nvPr/>
        </p:nvCxnSpPr>
        <p:spPr>
          <a:xfrm>
            <a:off x="4257685" y="3678694"/>
            <a:ext cx="628630" cy="179719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E36F999-C4AE-174F-9035-238859D75D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5259" y="614789"/>
            <a:ext cx="1351316" cy="20492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10E9603-9082-6E4C-AD44-FD54B2477B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0321" y="766641"/>
            <a:ext cx="1953949" cy="146546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073ED37-912B-1D46-B447-5D0ED79E56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0186" y="3820501"/>
            <a:ext cx="3138638" cy="1998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83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CDF8BB6-1ADE-F914-A55A-192E61AC2F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aph with different colored squares&#10;&#10;Description automatically generated">
            <a:extLst>
              <a:ext uri="{FF2B5EF4-FFF2-40B4-BE49-F238E27FC236}">
                <a16:creationId xmlns:a16="http://schemas.microsoft.com/office/drawing/2014/main" xmlns="" id="{8E928DA5-C73E-B2E7-CEC4-2359A09B1FE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889" t="18971" r="5564" b="60718"/>
          <a:stretch/>
        </p:blipFill>
        <p:spPr>
          <a:xfrm>
            <a:off x="-1" y="856917"/>
            <a:ext cx="8316097" cy="1281815"/>
          </a:xfrm>
          <a:prstGeom prst="rect">
            <a:avLst/>
          </a:prstGeom>
        </p:spPr>
      </p:pic>
      <p:pic>
        <p:nvPicPr>
          <p:cNvPr id="18" name="Picture 17" descr="A graph with different colored squares&#10;&#10;Description automatically generated">
            <a:extLst>
              <a:ext uri="{FF2B5EF4-FFF2-40B4-BE49-F238E27FC236}">
                <a16:creationId xmlns:a16="http://schemas.microsoft.com/office/drawing/2014/main" xmlns="" id="{F168FC97-5F57-A651-B91E-26DE2A882FA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889" t="6600" r="5564" b="86085"/>
          <a:stretch/>
        </p:blipFill>
        <p:spPr>
          <a:xfrm>
            <a:off x="-2" y="396240"/>
            <a:ext cx="8316097" cy="461665"/>
          </a:xfrm>
          <a:prstGeom prst="rect">
            <a:avLst/>
          </a:prstGeom>
        </p:spPr>
      </p:pic>
      <p:pic>
        <p:nvPicPr>
          <p:cNvPr id="24" name="Picture 23" descr="A graph with different colored squares&#10;&#10;Description automatically generated">
            <a:extLst>
              <a:ext uri="{FF2B5EF4-FFF2-40B4-BE49-F238E27FC236}">
                <a16:creationId xmlns:a16="http://schemas.microsoft.com/office/drawing/2014/main" xmlns="" id="{819F1A03-6AA6-073B-4CCD-18B232A3B71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803" t="52550" r="5563" b="29233"/>
          <a:stretch/>
        </p:blipFill>
        <p:spPr>
          <a:xfrm>
            <a:off x="-8238" y="2047215"/>
            <a:ext cx="8324333" cy="1149633"/>
          </a:xfrm>
          <a:prstGeom prst="rect">
            <a:avLst/>
          </a:prstGeom>
        </p:spPr>
      </p:pic>
      <p:sp>
        <p:nvSpPr>
          <p:cNvPr id="9" name="Rectangle 10">
            <a:extLst>
              <a:ext uri="{FF2B5EF4-FFF2-40B4-BE49-F238E27FC236}">
                <a16:creationId xmlns:a16="http://schemas.microsoft.com/office/drawing/2014/main" xmlns="" id="{7DB53238-6E8C-6438-1978-FB1C52E9B2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6821" y="-32797"/>
            <a:ext cx="913347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Metals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used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electric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cars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compared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conventional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cars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1ABFEFD1-A694-BDBB-B7EC-6CA26A8F0C63}"/>
              </a:ext>
            </a:extLst>
          </p:cNvPr>
          <p:cNvGrpSpPr/>
          <p:nvPr/>
        </p:nvGrpSpPr>
        <p:grpSpPr>
          <a:xfrm>
            <a:off x="1507524" y="1271552"/>
            <a:ext cx="6411096" cy="461665"/>
            <a:chOff x="1507524" y="1149632"/>
            <a:chExt cx="6411096" cy="461665"/>
          </a:xfrm>
        </p:grpSpPr>
        <p:sp>
          <p:nvSpPr>
            <p:cNvPr id="10" name="Rectangle 10">
              <a:extLst>
                <a:ext uri="{FF2B5EF4-FFF2-40B4-BE49-F238E27FC236}">
                  <a16:creationId xmlns:a16="http://schemas.microsoft.com/office/drawing/2014/main" xmlns="" id="{239F39EB-3E93-A1A2-CC6D-0B7B33A634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7524" y="1149632"/>
              <a:ext cx="963827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fr-FR" sz="2400" dirty="0">
                  <a:solidFill>
                    <a:schemeClr val="bg1"/>
                  </a:solidFill>
                  <a:latin typeface="Helvetica" charset="0"/>
                </a:rPr>
                <a:t>Cu</a:t>
              </a:r>
            </a:p>
          </p:txBody>
        </p:sp>
        <p:sp>
          <p:nvSpPr>
            <p:cNvPr id="12" name="Rectangle 10">
              <a:extLst>
                <a:ext uri="{FF2B5EF4-FFF2-40B4-BE49-F238E27FC236}">
                  <a16:creationId xmlns:a16="http://schemas.microsoft.com/office/drawing/2014/main" xmlns="" id="{BF04AF67-7155-7396-F23E-0208BB3D4A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2226" y="1149632"/>
              <a:ext cx="963827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fr-FR" sz="2400" dirty="0">
                  <a:solidFill>
                    <a:schemeClr val="bg1"/>
                  </a:solidFill>
                  <a:latin typeface="Helvetica" charset="0"/>
                </a:rPr>
                <a:t>Ni</a:t>
              </a:r>
            </a:p>
          </p:txBody>
        </p:sp>
        <p:sp>
          <p:nvSpPr>
            <p:cNvPr id="13" name="Rectangle 10">
              <a:extLst>
                <a:ext uri="{FF2B5EF4-FFF2-40B4-BE49-F238E27FC236}">
                  <a16:creationId xmlns:a16="http://schemas.microsoft.com/office/drawing/2014/main" xmlns="" id="{E2E78ED4-A739-A91A-8207-1B7C62C159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92792" y="1149632"/>
              <a:ext cx="1725828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fr-FR" sz="2400" dirty="0">
                  <a:solidFill>
                    <a:schemeClr val="bg1"/>
                  </a:solidFill>
                  <a:latin typeface="Helvetica" charset="0"/>
                </a:rPr>
                <a:t>Graphite</a:t>
              </a:r>
            </a:p>
          </p:txBody>
        </p:sp>
        <p:sp>
          <p:nvSpPr>
            <p:cNvPr id="14" name="Rectangle 10">
              <a:extLst>
                <a:ext uri="{FF2B5EF4-FFF2-40B4-BE49-F238E27FC236}">
                  <a16:creationId xmlns:a16="http://schemas.microsoft.com/office/drawing/2014/main" xmlns="" id="{756BF233-3F24-7AF7-D78A-D9C55853D6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56887" y="1149632"/>
              <a:ext cx="963827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fr-FR" sz="2400" dirty="0">
                  <a:solidFill>
                    <a:schemeClr val="bg1"/>
                  </a:solidFill>
                  <a:latin typeface="Helvetica" charset="0"/>
                </a:rPr>
                <a:t>Co</a:t>
              </a:r>
            </a:p>
          </p:txBody>
        </p:sp>
        <p:sp>
          <p:nvSpPr>
            <p:cNvPr id="15" name="Rectangle 10">
              <a:extLst>
                <a:ext uri="{FF2B5EF4-FFF2-40B4-BE49-F238E27FC236}">
                  <a16:creationId xmlns:a16="http://schemas.microsoft.com/office/drawing/2014/main" xmlns="" id="{D134468B-736B-B559-80B1-3A5869C259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9916" y="1149632"/>
              <a:ext cx="963827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fr-FR" sz="2400" dirty="0">
                  <a:solidFill>
                    <a:schemeClr val="bg1"/>
                  </a:solidFill>
                  <a:latin typeface="Helvetica" charset="0"/>
                </a:rPr>
                <a:t>Mn</a:t>
              </a:r>
            </a:p>
          </p:txBody>
        </p:sp>
        <p:sp>
          <p:nvSpPr>
            <p:cNvPr id="17" name="Rectangle 10">
              <a:extLst>
                <a:ext uri="{FF2B5EF4-FFF2-40B4-BE49-F238E27FC236}">
                  <a16:creationId xmlns:a16="http://schemas.microsoft.com/office/drawing/2014/main" xmlns="" id="{DC973414-C93F-EC4A-CBEE-24098419BD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99036" y="1149632"/>
              <a:ext cx="963827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fr-FR" sz="2400" b="1" dirty="0">
                  <a:latin typeface="Helvetica" charset="0"/>
                </a:rPr>
                <a:t>Li</a:t>
              </a:r>
            </a:p>
          </p:txBody>
        </p:sp>
      </p:grpSp>
      <p:sp>
        <p:nvSpPr>
          <p:cNvPr id="19" name="Rectangle 10">
            <a:extLst>
              <a:ext uri="{FF2B5EF4-FFF2-40B4-BE49-F238E27FC236}">
                <a16:creationId xmlns:a16="http://schemas.microsoft.com/office/drawing/2014/main" xmlns="" id="{2A71C62F-4564-F598-4FC0-96E9E4701A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83" y="1253052"/>
            <a:ext cx="963827" cy="5232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r-FR" sz="1400" dirty="0">
                <a:solidFill>
                  <a:schemeClr val="bg1"/>
                </a:solidFill>
                <a:latin typeface="Helvetica" charset="0"/>
              </a:rPr>
              <a:t>Electric car</a:t>
            </a:r>
          </a:p>
        </p:txBody>
      </p:sp>
      <p:pic>
        <p:nvPicPr>
          <p:cNvPr id="2" name="Picture 1" descr="Our Energy Future Depeds on Mining NMA-Mining-and-Advanced-Energy-Final.pdf">
            <a:extLst>
              <a:ext uri="{FF2B5EF4-FFF2-40B4-BE49-F238E27FC236}">
                <a16:creationId xmlns:a16="http://schemas.microsoft.com/office/drawing/2014/main" xmlns="" id="{951BE4A0-D9DB-7370-FEC4-F3FCCFAE710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652" r="50000"/>
          <a:stretch/>
        </p:blipFill>
        <p:spPr>
          <a:xfrm>
            <a:off x="-178422" y="3222111"/>
            <a:ext cx="3646135" cy="216782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5EAE7EC5-A547-FD85-7CAC-ADA6646E0E29}"/>
              </a:ext>
            </a:extLst>
          </p:cNvPr>
          <p:cNvGrpSpPr/>
          <p:nvPr/>
        </p:nvGrpSpPr>
        <p:grpSpPr>
          <a:xfrm>
            <a:off x="1025610" y="2397568"/>
            <a:ext cx="1532238" cy="461665"/>
            <a:chOff x="1025610" y="3174808"/>
            <a:chExt cx="1532238" cy="461665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80AB0EBF-6716-3967-A856-A0D97EA95A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5610" y="3174808"/>
              <a:ext cx="963827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fr-FR" sz="2400" dirty="0">
                  <a:solidFill>
                    <a:schemeClr val="bg1"/>
                  </a:solidFill>
                  <a:latin typeface="Helvetica" charset="0"/>
                </a:rPr>
                <a:t>Cu</a:t>
              </a:r>
            </a:p>
          </p:txBody>
        </p:sp>
        <p:sp>
          <p:nvSpPr>
            <p:cNvPr id="16" name="Rectangle 10">
              <a:extLst>
                <a:ext uri="{FF2B5EF4-FFF2-40B4-BE49-F238E27FC236}">
                  <a16:creationId xmlns:a16="http://schemas.microsoft.com/office/drawing/2014/main" xmlns="" id="{24917D9B-D6D9-8AA9-FED6-CB51F7E245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94021" y="3205585"/>
              <a:ext cx="963827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fr-FR" sz="2000" dirty="0">
                  <a:solidFill>
                    <a:schemeClr val="bg1"/>
                  </a:solidFill>
                  <a:latin typeface="Helvetica" charset="0"/>
                </a:rPr>
                <a:t>Mn</a:t>
              </a:r>
            </a:p>
          </p:txBody>
        </p:sp>
      </p:grpSp>
      <p:sp>
        <p:nvSpPr>
          <p:cNvPr id="22" name="Rectangle 10">
            <a:extLst>
              <a:ext uri="{FF2B5EF4-FFF2-40B4-BE49-F238E27FC236}">
                <a16:creationId xmlns:a16="http://schemas.microsoft.com/office/drawing/2014/main" xmlns="" id="{F66768A7-2491-6A30-CC8D-CA161B31AB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4925" y="652888"/>
            <a:ext cx="963827" cy="3077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r-FR" sz="1400" dirty="0">
                <a:solidFill>
                  <a:schemeClr val="bg1"/>
                </a:solidFill>
                <a:latin typeface="Helvetica" charset="0"/>
              </a:rPr>
              <a:t>kg / car</a:t>
            </a:r>
          </a:p>
        </p:txBody>
      </p:sp>
      <p:pic>
        <p:nvPicPr>
          <p:cNvPr id="8" name="Picture 7" descr="A black text on a white background&#10;&#10;Description automatically generated">
            <a:extLst>
              <a:ext uri="{FF2B5EF4-FFF2-40B4-BE49-F238E27FC236}">
                <a16:creationId xmlns:a16="http://schemas.microsoft.com/office/drawing/2014/main" xmlns="" id="{CCD7F6C1-E018-607A-6887-75857C5B8DF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83659" b="78197"/>
          <a:stretch/>
        </p:blipFill>
        <p:spPr>
          <a:xfrm>
            <a:off x="22651" y="386927"/>
            <a:ext cx="1322173" cy="523220"/>
          </a:xfrm>
          <a:prstGeom prst="rect">
            <a:avLst/>
          </a:prstGeom>
        </p:spPr>
      </p:pic>
      <p:pic>
        <p:nvPicPr>
          <p:cNvPr id="25" name="Picture 24" descr="Our Energy Future Depeds on Mining NMA-Mining-and-Advanced-Energy-Final.pdf">
            <a:extLst>
              <a:ext uri="{FF2B5EF4-FFF2-40B4-BE49-F238E27FC236}">
                <a16:creationId xmlns:a16="http://schemas.microsoft.com/office/drawing/2014/main" xmlns="" id="{67E32AB4-9E81-670C-B7F2-15F01F979FD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389" t="42943" r="4701" b="1"/>
          <a:stretch/>
        </p:blipFill>
        <p:spPr>
          <a:xfrm>
            <a:off x="-8238" y="5252771"/>
            <a:ext cx="3593069" cy="1589989"/>
          </a:xfrm>
          <a:prstGeom prst="rect">
            <a:avLst/>
          </a:prstGeom>
        </p:spPr>
      </p:pic>
      <p:pic>
        <p:nvPicPr>
          <p:cNvPr id="4" name="Picture 3" descr="Our Energy Future Depeds on Mining NMA-Mining-and-Advanced-Energy-Final.pdf">
            <a:extLst>
              <a:ext uri="{FF2B5EF4-FFF2-40B4-BE49-F238E27FC236}">
                <a16:creationId xmlns:a16="http://schemas.microsoft.com/office/drawing/2014/main" xmlns="" id="{D8497C28-1BEC-B8B7-5513-5B5783922DD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5737" y="4547595"/>
            <a:ext cx="2376616" cy="321543"/>
          </a:xfrm>
          <a:prstGeom prst="rect">
            <a:avLst/>
          </a:prstGeom>
        </p:spPr>
      </p:pic>
      <p:pic>
        <p:nvPicPr>
          <p:cNvPr id="3" name="Picture 2" descr="A diagram of a car&#10;&#10;Description automatically generated">
            <a:extLst>
              <a:ext uri="{FF2B5EF4-FFF2-40B4-BE49-F238E27FC236}">
                <a16:creationId xmlns:a16="http://schemas.microsoft.com/office/drawing/2014/main" xmlns="" id="{7B825902-B074-C164-71FD-B62C911C79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15268" y="2023126"/>
            <a:ext cx="5609968" cy="4822925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9AE24256-6038-0A94-2681-24518F758BE1}"/>
              </a:ext>
            </a:extLst>
          </p:cNvPr>
          <p:cNvSpPr/>
          <p:nvPr/>
        </p:nvSpPr>
        <p:spPr>
          <a:xfrm>
            <a:off x="5190245" y="6397323"/>
            <a:ext cx="35682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i="1" dirty="0">
                <a:solidFill>
                  <a:schemeClr val="bg1"/>
                </a:solidFill>
                <a:latin typeface="Helvetica"/>
                <a:cs typeface="Helvetica"/>
              </a:rPr>
              <a:t>https://</a:t>
            </a:r>
            <a:r>
              <a:rPr lang="en-US" sz="1600" i="1" dirty="0" err="1">
                <a:solidFill>
                  <a:schemeClr val="bg1"/>
                </a:solidFill>
                <a:latin typeface="Helvetica"/>
                <a:cs typeface="Helvetica"/>
              </a:rPr>
              <a:t>elements.visualcapitalist.com</a:t>
            </a:r>
            <a:r>
              <a:rPr lang="en-US" sz="1600" i="1" dirty="0">
                <a:solidFill>
                  <a:schemeClr val="bg1"/>
                </a:solidFill>
                <a:latin typeface="Helvetica"/>
                <a:cs typeface="Helvetica"/>
              </a:rPr>
              <a:t>/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F469605D-C2DA-3885-B4D2-3A59EEE55E7E}"/>
              </a:ext>
            </a:extLst>
          </p:cNvPr>
          <p:cNvSpPr/>
          <p:nvPr/>
        </p:nvSpPr>
        <p:spPr>
          <a:xfrm>
            <a:off x="61783" y="2414489"/>
            <a:ext cx="963827" cy="389744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xmlns="" id="{C3400125-91A2-9247-306A-94057752FE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98855" y="2406180"/>
            <a:ext cx="1285102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r-FR" sz="1400" dirty="0" err="1">
                <a:solidFill>
                  <a:schemeClr val="bg1"/>
                </a:solidFill>
                <a:latin typeface="Helvetica" charset="0"/>
              </a:rPr>
              <a:t>Conventional</a:t>
            </a:r>
            <a:r>
              <a:rPr lang="fr-FR" sz="1400" dirty="0">
                <a:solidFill>
                  <a:schemeClr val="bg1"/>
                </a:solidFill>
                <a:latin typeface="Helvetica" charset="0"/>
              </a:rPr>
              <a:t> car</a:t>
            </a:r>
          </a:p>
        </p:txBody>
      </p:sp>
    </p:spTree>
    <p:extLst>
      <p:ext uri="{BB962C8B-B14F-4D97-AF65-F5344CB8AC3E}">
        <p14:creationId xmlns:p14="http://schemas.microsoft.com/office/powerpoint/2010/main" val="139058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ur Energy Future Depeds on Mining NMA-Mining-and-Advanced-Energy-Final.pdf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872074"/>
            <a:ext cx="9143999" cy="5960534"/>
          </a:xfrm>
          <a:prstGeom prst="rect">
            <a:avLst/>
          </a:prstGeom>
        </p:spPr>
      </p:pic>
      <p:pic>
        <p:nvPicPr>
          <p:cNvPr id="6" name="Picture 5" descr="Our Energy Future Depeds on Mining NMA-Mining-and-Advanced-Energy-Final.pdf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535868"/>
            <a:ext cx="2235200" cy="322132"/>
          </a:xfrm>
          <a:prstGeom prst="rect">
            <a:avLst/>
          </a:prstGeom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1" y="106"/>
            <a:ext cx="91439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Challenges of the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energy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transition:</a:t>
            </a:r>
          </a:p>
          <a:p>
            <a:pPr algn="ctr"/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Expected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demand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growth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metals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for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energy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production</a:t>
            </a:r>
          </a:p>
        </p:txBody>
      </p:sp>
    </p:spTree>
    <p:extLst>
      <p:ext uri="{BB962C8B-B14F-4D97-AF65-F5344CB8AC3E}">
        <p14:creationId xmlns:p14="http://schemas.microsoft.com/office/powerpoint/2010/main" val="408039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oduction REE.pdf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1651898" y="-870756"/>
            <a:ext cx="5825068" cy="9128866"/>
          </a:xfrm>
          <a:prstGeom prst="rect">
            <a:avLst/>
          </a:prstGeom>
        </p:spPr>
      </p:pic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-40014" y="-35984"/>
            <a:ext cx="918401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Unequal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distribution of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mineral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resources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of Rare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Earth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elements</a:t>
            </a:r>
            <a:endParaRPr lang="fr-FR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516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i Ni Co sources batteries.pdf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1840735" y="-445741"/>
            <a:ext cx="5427134" cy="9078750"/>
          </a:xfrm>
          <a:prstGeom prst="rect">
            <a:avLst/>
          </a:prstGeom>
        </p:spPr>
      </p:pic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1" y="106"/>
            <a:ext cx="9143999" cy="1200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Challenges of the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energy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transition:</a:t>
            </a:r>
          </a:p>
          <a:p>
            <a:pPr algn="ctr"/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Limited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numbers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metal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producing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countries 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  <a:sym typeface="Wingdings"/>
              </a:rPr>
              <a:t> high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  <a:sym typeface="Wingdings"/>
              </a:rPr>
              <a:t>dependence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  <a:sym typeface="Wingdings"/>
              </a:rPr>
              <a:t> of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  <a:sym typeface="Wingdings"/>
              </a:rPr>
              <a:t>foreign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  <a:sym typeface="Wingdings"/>
              </a:rPr>
              <a:t>supply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  <a:sym typeface="Wingdings"/>
              </a:rPr>
              <a:t> of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  <a:sym typeface="Wingdings"/>
              </a:rPr>
              <a:t>metals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  <a:sym typeface="Wingdings"/>
              </a:rPr>
              <a:t> for batteries</a:t>
            </a:r>
            <a:endParaRPr lang="fr-FR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033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57" y="152775"/>
            <a:ext cx="8316571" cy="6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604157" y="6461356"/>
            <a:ext cx="79356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Source: Data from the UK Critical Minerals Intelligence Centre, 2022</a:t>
            </a:r>
          </a:p>
        </p:txBody>
      </p:sp>
      <p:sp>
        <p:nvSpPr>
          <p:cNvPr id="5" name="Rectangle 4"/>
          <p:cNvSpPr/>
          <p:nvPr/>
        </p:nvSpPr>
        <p:spPr>
          <a:xfrm>
            <a:off x="696526" y="0"/>
            <a:ext cx="75506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Top producers globally of the 18 critical minerals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B9515902-07C3-4C12-870D-8E1B5CDA1B3A}"/>
              </a:ext>
            </a:extLst>
          </p:cNvPr>
          <p:cNvSpPr/>
          <p:nvPr/>
        </p:nvSpPr>
        <p:spPr>
          <a:xfrm>
            <a:off x="223273" y="-9407"/>
            <a:ext cx="86974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Countries accounting for largest share of global supply of CRMs</a:t>
            </a:r>
          </a:p>
        </p:txBody>
      </p:sp>
    </p:spTree>
    <p:extLst>
      <p:ext uri="{BB962C8B-B14F-4D97-AF65-F5344CB8AC3E}">
        <p14:creationId xmlns:p14="http://schemas.microsoft.com/office/powerpoint/2010/main" val="3350990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shot 2024-03-13 at 17.46.4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91" y="485170"/>
            <a:ext cx="8805333" cy="6372829"/>
          </a:xfrm>
          <a:prstGeom prst="rect">
            <a:avLst/>
          </a:prstGeom>
        </p:spPr>
      </p:pic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101600" y="-35983"/>
            <a:ext cx="908241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Critical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minerals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: Variable and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changing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classifications</a:t>
            </a:r>
          </a:p>
        </p:txBody>
      </p:sp>
      <p:sp>
        <p:nvSpPr>
          <p:cNvPr id="6" name="Rectangle 5"/>
          <p:cNvSpPr/>
          <p:nvPr/>
        </p:nvSpPr>
        <p:spPr>
          <a:xfrm>
            <a:off x="5048998" y="651409"/>
            <a:ext cx="35682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i="1" dirty="0">
                <a:solidFill>
                  <a:srgbClr val="000000"/>
                </a:solidFill>
                <a:latin typeface="Helvetica"/>
                <a:cs typeface="Helvetica"/>
              </a:rPr>
              <a:t>https://</a:t>
            </a:r>
            <a:r>
              <a:rPr lang="en-US" sz="1600" i="1" dirty="0" err="1">
                <a:solidFill>
                  <a:srgbClr val="000000"/>
                </a:solidFill>
                <a:latin typeface="Helvetica"/>
                <a:cs typeface="Helvetica"/>
              </a:rPr>
              <a:t>elements.visualcapitalist.com</a:t>
            </a:r>
            <a:r>
              <a:rPr lang="en-US" sz="1600" i="1" dirty="0">
                <a:solidFill>
                  <a:srgbClr val="000000"/>
                </a:solidFill>
                <a:latin typeface="Helvetica"/>
                <a:cs typeface="Helvetica"/>
              </a:rPr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374417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D17CE905-2CF7-4BD9-842F-7D58DFF2FA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131" y="531445"/>
            <a:ext cx="8736296" cy="6271345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Rectangle 1026"/>
          <p:cNvSpPr txBox="1">
            <a:spLocks noChangeArrowheads="1"/>
          </p:cNvSpPr>
          <p:nvPr/>
        </p:nvSpPr>
        <p:spPr bwMode="auto">
          <a:xfrm>
            <a:off x="6314315" y="6066374"/>
            <a:ext cx="2557448" cy="605367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 u="sng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 u="sng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 u="sng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 u="sng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 u="sng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fr-CH" sz="1800" i="1" u="none" dirty="0">
                <a:solidFill>
                  <a:srgbClr val="000000"/>
                </a:solidFill>
                <a:latin typeface="Helvetica" charset="0"/>
              </a:rPr>
              <a:t>(Goodenough, 2022)</a:t>
            </a:r>
            <a:endParaRPr lang="fr-FR" sz="1800" i="1" u="none" dirty="0">
              <a:solidFill>
                <a:srgbClr val="000000"/>
              </a:solidFill>
              <a:latin typeface="Helvetica" charset="0"/>
            </a:endParaRP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1" y="106"/>
            <a:ext cx="91439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Different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types of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metallic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resources</a:t>
            </a:r>
            <a:endParaRPr lang="fr-FR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807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-Years-of-Lithium-Production-by-Country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5960533" cy="649898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060954" y="6499424"/>
            <a:ext cx="216264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400" i="1" dirty="0" err="1">
                <a:latin typeface="Helvetica" pitchFamily="-65" charset="0"/>
              </a:rPr>
              <a:t>Bibienne</a:t>
            </a:r>
            <a:r>
              <a:rPr lang="en-US" sz="1400" i="1" dirty="0">
                <a:latin typeface="Helvetica" pitchFamily="-65" charset="0"/>
              </a:rPr>
              <a:t> et al. (2020)</a:t>
            </a:r>
            <a:endParaRPr lang="fr-FR" sz="1400" i="1" dirty="0"/>
          </a:p>
        </p:txBody>
      </p:sp>
      <p:sp>
        <p:nvSpPr>
          <p:cNvPr id="7" name="Rectangle 6"/>
          <p:cNvSpPr/>
          <p:nvPr/>
        </p:nvSpPr>
        <p:spPr>
          <a:xfrm>
            <a:off x="6296901" y="1766808"/>
            <a:ext cx="7027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b="1" i="1" dirty="0">
                <a:solidFill>
                  <a:schemeClr val="bg1"/>
                </a:solidFill>
                <a:latin typeface="Helvetica" pitchFamily="-65" charset="0"/>
              </a:rPr>
              <a:t>2000</a:t>
            </a:r>
            <a:endParaRPr lang="fr-FR" b="1" i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296901" y="6437869"/>
            <a:ext cx="7027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b="1" i="1" dirty="0">
                <a:solidFill>
                  <a:schemeClr val="bg1"/>
                </a:solidFill>
                <a:latin typeface="Helvetica" pitchFamily="-65" charset="0"/>
              </a:rPr>
              <a:t>2018</a:t>
            </a:r>
            <a:endParaRPr lang="fr-FR" b="1" i="1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6131" y="6437869"/>
            <a:ext cx="35682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i="1" dirty="0">
                <a:latin typeface="Helvetica"/>
                <a:cs typeface="Helvetica"/>
              </a:rPr>
              <a:t>https://</a:t>
            </a:r>
            <a:r>
              <a:rPr lang="en-US" sz="1600" i="1" dirty="0" err="1">
                <a:latin typeface="Helvetica"/>
                <a:cs typeface="Helvetica"/>
              </a:rPr>
              <a:t>elements.visualcapitalist.com</a:t>
            </a:r>
            <a:r>
              <a:rPr lang="en-US" sz="1600" i="1" dirty="0">
                <a:latin typeface="Helvetica"/>
                <a:cs typeface="Helvetica"/>
              </a:rPr>
              <a:t>/</a:t>
            </a: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782733" y="106"/>
            <a:ext cx="3361267" cy="156966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Challenges of the </a:t>
            </a:r>
            <a:r>
              <a:rPr lang="fr-FR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energy</a:t>
            </a:r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transition: Lithium </a:t>
            </a:r>
            <a:r>
              <a:rPr lang="fr-FR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producing</a:t>
            </a:r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countries &amp; main use</a:t>
            </a:r>
          </a:p>
        </p:txBody>
      </p:sp>
      <p:pic>
        <p:nvPicPr>
          <p:cNvPr id="11" name="Picture 4" descr="https://elements.visualcapitalist.com/wp-content/uploads/2023/12/BC_VC_EnergyX_Tomorrows-Lithium-Demand_08122023-0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7" r="5441" b="36511"/>
          <a:stretch/>
        </p:blipFill>
        <p:spPr bwMode="auto">
          <a:xfrm>
            <a:off x="5960532" y="2655277"/>
            <a:ext cx="3200157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917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Li Grades tonnage.pdf">
            <a:extLst>
              <a:ext uri="{FF2B5EF4-FFF2-40B4-BE49-F238E27FC236}">
                <a16:creationId xmlns:a16="http://schemas.microsoft.com/office/drawing/2014/main" xmlns="" id="{4C7C4B12-E34A-3D0A-B581-55EAE8FF68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807259" y="2951308"/>
            <a:ext cx="2663725" cy="5149450"/>
          </a:xfrm>
          <a:prstGeom prst="rect">
            <a:avLst/>
          </a:prstGeom>
        </p:spPr>
      </p:pic>
      <p:pic>
        <p:nvPicPr>
          <p:cNvPr id="4" name="Picture 3" descr="sources_geologiques_li.jpg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92" b="4208"/>
          <a:stretch/>
        </p:blipFill>
        <p:spPr>
          <a:xfrm>
            <a:off x="382488" y="443383"/>
            <a:ext cx="8441635" cy="3710703"/>
          </a:xfrm>
          <a:prstGeom prst="rect">
            <a:avLst/>
          </a:prstGeom>
        </p:spPr>
      </p:pic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1" y="106"/>
            <a:ext cx="91439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Challenges of the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energy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transition: Lithium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deposits</a:t>
            </a:r>
            <a:endParaRPr lang="fr-FR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34446" y="3465944"/>
            <a:ext cx="348967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400" dirty="0">
                <a:solidFill>
                  <a:srgbClr val="0070C0"/>
                </a:solidFill>
                <a:latin typeface="Helvetica"/>
                <a:cs typeface="Helvetica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https://www.mineralinfo.fr/fr/ecomine/</a:t>
            </a:r>
            <a:endParaRPr lang="en-US" sz="1400" dirty="0">
              <a:solidFill>
                <a:srgbClr val="0070C0"/>
              </a:solidFill>
              <a:latin typeface="Helvetica"/>
              <a:cs typeface="Helvetica"/>
            </a:endParaRPr>
          </a:p>
          <a:p>
            <a:pPr algn="r"/>
            <a:r>
              <a:rPr lang="en-US" sz="1400" dirty="0">
                <a:solidFill>
                  <a:srgbClr val="0070C0"/>
                </a:solidFill>
                <a:latin typeface="Helvetica"/>
                <a:cs typeface="Helvetica"/>
              </a:rPr>
              <a:t>marche-du-lithium-2020-enjeux-paradoxes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2472F0A0-F4F0-19CC-428F-B648EEA0267D}"/>
              </a:ext>
            </a:extLst>
          </p:cNvPr>
          <p:cNvSpPr/>
          <p:nvPr/>
        </p:nvSpPr>
        <p:spPr>
          <a:xfrm>
            <a:off x="7712780" y="6158269"/>
            <a:ext cx="13496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i="1" dirty="0">
                <a:latin typeface="Helvetica" pitchFamily="-65" charset="0"/>
              </a:rPr>
              <a:t>Bowell et al.</a:t>
            </a:r>
          </a:p>
          <a:p>
            <a:r>
              <a:rPr lang="en-US" sz="1600" i="1" dirty="0">
                <a:latin typeface="Helvetica" pitchFamily="-65" charset="0"/>
              </a:rPr>
              <a:t>(2020)</a:t>
            </a:r>
            <a:endParaRPr lang="fr-FR" sz="1600" i="1" dirty="0"/>
          </a:p>
        </p:txBody>
      </p:sp>
      <p:pic>
        <p:nvPicPr>
          <p:cNvPr id="11" name="Image 3">
            <a:extLst>
              <a:ext uri="{FF2B5EF4-FFF2-40B4-BE49-F238E27FC236}">
                <a16:creationId xmlns:a16="http://schemas.microsoft.com/office/drawing/2014/main" xmlns="" id="{DC04A628-3413-E22C-F0A9-24B95701093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0504" y="4171296"/>
            <a:ext cx="2293496" cy="172012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31FD0F91-2CFF-8BA3-64FD-C7F572E0C67C}"/>
              </a:ext>
            </a:extLst>
          </p:cNvPr>
          <p:cNvSpPr/>
          <p:nvPr/>
        </p:nvSpPr>
        <p:spPr>
          <a:xfrm>
            <a:off x="6548681" y="4262090"/>
            <a:ext cx="24976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400" b="1" i="1" dirty="0" err="1">
                <a:solidFill>
                  <a:srgbClr val="FFFFFF"/>
                </a:solidFill>
                <a:latin typeface="Helvetica" pitchFamily="-65" charset="0"/>
              </a:rPr>
              <a:t>Salar</a:t>
            </a:r>
            <a:r>
              <a:rPr lang="en-US" sz="1400" b="1" i="1" dirty="0">
                <a:solidFill>
                  <a:srgbClr val="FFFFFF"/>
                </a:solidFill>
                <a:latin typeface="Helvetica" pitchFamily="-65" charset="0"/>
              </a:rPr>
              <a:t>, Andean belt</a:t>
            </a:r>
            <a:endParaRPr lang="fr-FR" sz="1400" b="1" i="1" dirty="0">
              <a:solidFill>
                <a:srgbClr val="FFFFFF"/>
              </a:solidFill>
            </a:endParaRPr>
          </a:p>
        </p:txBody>
      </p:sp>
      <p:pic>
        <p:nvPicPr>
          <p:cNvPr id="6" name="Picture 5" descr="A group of people in safety vests and helmets walking up a mountain&#10;&#10;Description automatically generated">
            <a:extLst>
              <a:ext uri="{FF2B5EF4-FFF2-40B4-BE49-F238E27FC236}">
                <a16:creationId xmlns:a16="http://schemas.microsoft.com/office/drawing/2014/main" xmlns="" id="{7BE29EAA-4493-EFCD-6EBF-5692F7495331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0297" r="26830"/>
          <a:stretch/>
        </p:blipFill>
        <p:spPr>
          <a:xfrm>
            <a:off x="12193" y="4181094"/>
            <a:ext cx="2513506" cy="266372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77519A8C-7071-F4FD-7463-E02D6C3C6E51}"/>
              </a:ext>
            </a:extLst>
          </p:cNvPr>
          <p:cNvSpPr/>
          <p:nvPr/>
        </p:nvSpPr>
        <p:spPr>
          <a:xfrm>
            <a:off x="1268946" y="4229124"/>
            <a:ext cx="133009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i="1" dirty="0">
                <a:latin typeface="Helvetica" pitchFamily="-65" charset="0"/>
              </a:rPr>
              <a:t>Spodumene in pegmatite</a:t>
            </a:r>
          </a:p>
          <a:p>
            <a:r>
              <a:rPr lang="en-US" sz="1400" b="1" i="1" dirty="0">
                <a:latin typeface="Helvetica" pitchFamily="-65" charset="0"/>
              </a:rPr>
              <a:t>(3-4 % Li) –Zimbabwe</a:t>
            </a:r>
            <a:endParaRPr lang="fr-FR" sz="1400" b="1" i="1" dirty="0"/>
          </a:p>
        </p:txBody>
      </p:sp>
    </p:spTree>
    <p:extLst>
      <p:ext uri="{BB962C8B-B14F-4D97-AF65-F5344CB8AC3E}">
        <p14:creationId xmlns:p14="http://schemas.microsoft.com/office/powerpoint/2010/main" val="2661259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lements.visualcapitalist.com/wp-content/uploads/2023/12/EnergyX-Inside-A-Lithium-Ion-Battery_1208202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6" b="14371"/>
          <a:stretch/>
        </p:blipFill>
        <p:spPr bwMode="auto">
          <a:xfrm>
            <a:off x="1746350" y="298268"/>
            <a:ext cx="5126636" cy="6559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124262" y="-69268"/>
            <a:ext cx="689547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Helvetica" charset="0"/>
              </a:rPr>
              <a:t>Inside a Lithium-Ion Battery</a:t>
            </a:r>
          </a:p>
        </p:txBody>
      </p:sp>
    </p:spTree>
    <p:extLst>
      <p:ext uri="{BB962C8B-B14F-4D97-AF65-F5344CB8AC3E}">
        <p14:creationId xmlns:p14="http://schemas.microsoft.com/office/powerpoint/2010/main" val="140192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hese Amazing Photos Demonstrate All the Metal Extracted from Mines">
            <a:extLst>
              <a:ext uri="{FF2B5EF4-FFF2-40B4-BE49-F238E27FC236}">
                <a16:creationId xmlns:a16="http://schemas.microsoft.com/office/drawing/2014/main" xmlns="" id="{4C1420F7-E75E-A24A-93E0-7A9C1A72B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018" y="797814"/>
            <a:ext cx="7439963" cy="595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FD718A1-5390-5E42-8FFE-553F139C9A46}"/>
              </a:ext>
            </a:extLst>
          </p:cNvPr>
          <p:cNvSpPr txBox="1"/>
          <p:nvPr/>
        </p:nvSpPr>
        <p:spPr>
          <a:xfrm>
            <a:off x="4207957" y="3557016"/>
            <a:ext cx="7280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Cu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70AFD5B-4186-3942-B2B4-F647DF9923C2}"/>
              </a:ext>
            </a:extLst>
          </p:cNvPr>
          <p:cNvSpPr/>
          <p:nvPr/>
        </p:nvSpPr>
        <p:spPr>
          <a:xfrm>
            <a:off x="2133672" y="25920"/>
            <a:ext cx="560473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latin typeface="Helvetica" charset="0"/>
              </a:rPr>
              <a:t>Metals come from mines</a:t>
            </a:r>
          </a:p>
        </p:txBody>
      </p:sp>
    </p:spTree>
    <p:extLst>
      <p:ext uri="{BB962C8B-B14F-4D97-AF65-F5344CB8AC3E}">
        <p14:creationId xmlns:p14="http://schemas.microsoft.com/office/powerpoint/2010/main" val="213511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BRGM 4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52" y="698509"/>
            <a:ext cx="9125038" cy="5067300"/>
          </a:xfrm>
          <a:prstGeom prst="rect">
            <a:avLst/>
          </a:prstGeom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5943601" y="6159491"/>
            <a:ext cx="32003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fr-FR" sz="1400" i="1" u="none" dirty="0" err="1">
                <a:solidFill>
                  <a:srgbClr val="000000"/>
                </a:solidFill>
                <a:latin typeface="Helvetica" charset="0"/>
              </a:rPr>
              <a:t>Wellmer</a:t>
            </a:r>
            <a:r>
              <a:rPr lang="fr-FR" sz="1400" i="1" u="none" dirty="0">
                <a:solidFill>
                  <a:srgbClr val="000000"/>
                </a:solidFill>
                <a:latin typeface="Helvetica" charset="0"/>
              </a:rPr>
              <a:t> (2012, Géosciences n° 15)</a:t>
            </a:r>
            <a:endParaRPr lang="fr-FR" sz="1400" i="1" dirty="0">
              <a:solidFill>
                <a:srgbClr val="000000"/>
              </a:solidFill>
            </a:endParaRPr>
          </a:p>
        </p:txBody>
      </p: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747252" y="87128"/>
            <a:ext cx="77674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Main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metals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used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by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mankind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over time</a:t>
            </a:r>
          </a:p>
        </p:txBody>
      </p:sp>
    </p:spTree>
    <p:extLst>
      <p:ext uri="{BB962C8B-B14F-4D97-AF65-F5344CB8AC3E}">
        <p14:creationId xmlns:p14="http://schemas.microsoft.com/office/powerpoint/2010/main" val="168559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BRGM e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635000"/>
            <a:ext cx="9144001" cy="51435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2042984"/>
            <a:ext cx="2565400" cy="19304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160867" y="2342292"/>
            <a:ext cx="240453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fr-FR" sz="1400" i="1" u="none" dirty="0">
                <a:solidFill>
                  <a:srgbClr val="000000"/>
                </a:solidFill>
                <a:latin typeface="Helvetica" charset="0"/>
              </a:rPr>
              <a:t>Nurmi &amp; </a:t>
            </a:r>
            <a:r>
              <a:rPr lang="fr-FR" sz="1400" i="1" u="none" dirty="0" err="1">
                <a:solidFill>
                  <a:srgbClr val="000000"/>
                </a:solidFill>
                <a:latin typeface="Helvetica" charset="0"/>
              </a:rPr>
              <a:t>Wilklund</a:t>
            </a:r>
            <a:endParaRPr lang="fr-FR" sz="1400" i="1" dirty="0">
              <a:solidFill>
                <a:srgbClr val="000000"/>
              </a:solidFill>
              <a:latin typeface="Helvetica" charset="0"/>
            </a:endParaRPr>
          </a:p>
          <a:p>
            <a:r>
              <a:rPr lang="fr-FR" sz="1400" i="1" u="none" dirty="0">
                <a:solidFill>
                  <a:srgbClr val="000000"/>
                </a:solidFill>
                <a:latin typeface="Helvetica" charset="0"/>
              </a:rPr>
              <a:t>(2012, Géosciences n° 15)</a:t>
            </a:r>
            <a:endParaRPr lang="fr-FR" sz="1400" i="1" dirty="0">
              <a:solidFill>
                <a:srgbClr val="000000"/>
              </a:solidFill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8198055" y="2685018"/>
            <a:ext cx="945945" cy="64633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fr-FR" sz="1200" i="1" u="none" dirty="0">
                <a:solidFill>
                  <a:srgbClr val="000000"/>
                </a:solidFill>
                <a:latin typeface="Helvetica" charset="0"/>
              </a:rPr>
              <a:t>6,87 milliards d’habitants</a:t>
            </a:r>
            <a:endParaRPr lang="fr-FR" sz="1200" i="1" dirty="0">
              <a:solidFill>
                <a:srgbClr val="000000"/>
              </a:solidFill>
            </a:endParaRPr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0" y="179460"/>
            <a:ext cx="9184014" cy="4308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r-FR" sz="2200" b="1" u="none" dirty="0" err="1">
                <a:latin typeface="Helvetica" charset="0"/>
              </a:rPr>
              <a:t>Critical</a:t>
            </a:r>
            <a:r>
              <a:rPr lang="fr-FR" sz="2200" b="1" u="none" dirty="0">
                <a:latin typeface="Helvetica" charset="0"/>
              </a:rPr>
              <a:t> </a:t>
            </a:r>
            <a:r>
              <a:rPr lang="fr-FR" sz="2200" b="1" u="none" dirty="0" err="1">
                <a:latin typeface="Helvetica" charset="0"/>
              </a:rPr>
              <a:t>minerals</a:t>
            </a:r>
            <a:r>
              <a:rPr lang="fr-FR" sz="2200" b="1" u="none" dirty="0">
                <a:latin typeface="Helvetica" charset="0"/>
              </a:rPr>
              <a:t>: </a:t>
            </a:r>
            <a:r>
              <a:rPr lang="fr-FR" sz="2200" b="1" u="none" dirty="0" err="1">
                <a:latin typeface="Helvetica" charset="0"/>
              </a:rPr>
              <a:t>Growth</a:t>
            </a:r>
            <a:r>
              <a:rPr lang="fr-FR" sz="2200" b="1" u="none" dirty="0">
                <a:latin typeface="Helvetica" charset="0"/>
              </a:rPr>
              <a:t> of </a:t>
            </a:r>
            <a:r>
              <a:rPr lang="fr-FR" sz="2200" b="1" u="none" dirty="0" err="1">
                <a:latin typeface="Helvetica" charset="0"/>
              </a:rPr>
              <a:t>demand</a:t>
            </a:r>
            <a:r>
              <a:rPr lang="fr-FR" sz="2200" b="1" u="none" dirty="0">
                <a:latin typeface="Helvetica" charset="0"/>
              </a:rPr>
              <a:t>– Case of </a:t>
            </a:r>
            <a:r>
              <a:rPr lang="fr-FR" sz="2200" b="1" u="none" dirty="0" err="1">
                <a:latin typeface="Helvetica" charset="0"/>
              </a:rPr>
              <a:t>copper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254768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ritical copper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86" b="12963"/>
          <a:stretch/>
        </p:blipFill>
        <p:spPr>
          <a:xfrm>
            <a:off x="3324199" y="767636"/>
            <a:ext cx="5819775" cy="6090364"/>
          </a:xfrm>
          <a:prstGeom prst="rect">
            <a:avLst/>
          </a:prstGeom>
        </p:spPr>
      </p:pic>
      <p:pic>
        <p:nvPicPr>
          <p:cNvPr id="5" name="Picture 4" descr="Why Copper is critical mineral.pdf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05" b="11111"/>
          <a:stretch/>
        </p:blipFill>
        <p:spPr>
          <a:xfrm rot="5400000">
            <a:off x="139971" y="623707"/>
            <a:ext cx="2988734" cy="326867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3843980"/>
            <a:ext cx="25230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i="1" dirty="0">
                <a:latin typeface="Helvetica"/>
                <a:cs typeface="Helvetica"/>
              </a:rPr>
              <a:t>https://</a:t>
            </a:r>
            <a:r>
              <a:rPr lang="en-US" sz="1600" i="1" dirty="0" err="1">
                <a:latin typeface="Helvetica"/>
                <a:cs typeface="Helvetica"/>
              </a:rPr>
              <a:t>elements.visualcapitalist.com</a:t>
            </a:r>
            <a:r>
              <a:rPr lang="en-US" sz="1600" i="1" dirty="0">
                <a:latin typeface="Helvetica"/>
                <a:cs typeface="Helvetica"/>
              </a:rPr>
              <a:t>/</a:t>
            </a:r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xmlns="" id="{4ABD31A7-8C97-E45D-4194-10A6C69888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06"/>
            <a:ext cx="9143999" cy="43088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2200" b="1" dirty="0">
                <a:latin typeface="Helvetica" charset="0"/>
              </a:rPr>
              <a:t>Challenges of the </a:t>
            </a:r>
            <a:r>
              <a:rPr lang="fr-FR" sz="2200" b="1" dirty="0" err="1">
                <a:latin typeface="Helvetica" charset="0"/>
              </a:rPr>
              <a:t>energy</a:t>
            </a:r>
            <a:r>
              <a:rPr lang="fr-FR" sz="2200" b="1" dirty="0">
                <a:latin typeface="Helvetica" charset="0"/>
              </a:rPr>
              <a:t> transition: </a:t>
            </a:r>
            <a:r>
              <a:rPr lang="fr-FR" sz="2200" b="1" dirty="0" err="1">
                <a:latin typeface="Helvetica" charset="0"/>
              </a:rPr>
              <a:t>Increasing</a:t>
            </a:r>
            <a:r>
              <a:rPr lang="fr-FR" sz="2200" b="1" dirty="0">
                <a:latin typeface="Helvetica" charset="0"/>
              </a:rPr>
              <a:t> </a:t>
            </a:r>
            <a:r>
              <a:rPr lang="fr-FR" sz="2200" b="1" dirty="0" err="1">
                <a:latin typeface="Helvetica" charset="0"/>
              </a:rPr>
              <a:t>copper</a:t>
            </a:r>
            <a:r>
              <a:rPr lang="fr-FR" sz="2200" b="1" dirty="0">
                <a:latin typeface="Helvetica" charset="0"/>
              </a:rPr>
              <a:t> </a:t>
            </a:r>
            <a:r>
              <a:rPr lang="fr-FR" sz="2200" b="1" dirty="0" err="1">
                <a:latin typeface="Helvetica" charset="0"/>
              </a:rPr>
              <a:t>demand</a:t>
            </a:r>
            <a:endParaRPr lang="fr-FR" sz="2200" b="1" dirty="0">
              <a:latin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38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2005copper_(mined).PN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796" r="6057"/>
          <a:stretch/>
        </p:blipFill>
        <p:spPr>
          <a:xfrm>
            <a:off x="-1" y="0"/>
            <a:ext cx="9152919" cy="4554220"/>
          </a:xfrm>
          <a:prstGeom prst="rect">
            <a:avLst/>
          </a:prstGeom>
        </p:spPr>
      </p:pic>
      <p:pic>
        <p:nvPicPr>
          <p:cNvPr id="11" name="Image 10" descr="Cu use nad countries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21734" y="3855134"/>
            <a:ext cx="2810965" cy="3043674"/>
          </a:xfrm>
          <a:prstGeom prst="rect">
            <a:avLst/>
          </a:prstGeom>
        </p:spPr>
      </p:pic>
      <p:pic>
        <p:nvPicPr>
          <p:cNvPr id="2" name="Image 1" descr="copper-production-by-country.png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5899" y="3829376"/>
            <a:ext cx="3234235" cy="3054024"/>
          </a:xfrm>
          <a:prstGeom prst="rect">
            <a:avLst/>
          </a:prstGeom>
        </p:spPr>
      </p:pic>
      <p:pic>
        <p:nvPicPr>
          <p:cNvPr id="16" name="Image 15" descr="2005copper_(mined).PNG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21599" y="943182"/>
            <a:ext cx="1427273" cy="1038017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-88900" y="5106902"/>
            <a:ext cx="169698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>
                <a:latin typeface="Helvetica" charset="0"/>
              </a:rPr>
              <a:t>Main </a:t>
            </a:r>
            <a:r>
              <a:rPr lang="fr-FR" sz="2000" dirty="0" err="1">
                <a:latin typeface="Helvetica" charset="0"/>
              </a:rPr>
              <a:t>copper</a:t>
            </a:r>
            <a:r>
              <a:rPr lang="fr-FR" sz="2000" dirty="0">
                <a:latin typeface="Helvetica" charset="0"/>
              </a:rPr>
              <a:t> </a:t>
            </a:r>
            <a:r>
              <a:rPr lang="fr-FR" sz="2000" dirty="0" err="1">
                <a:latin typeface="Helvetica" charset="0"/>
              </a:rPr>
              <a:t>producers</a:t>
            </a:r>
            <a:endParaRPr lang="fr-FR" sz="2000" dirty="0"/>
          </a:p>
        </p:txBody>
      </p:sp>
      <p:sp>
        <p:nvSpPr>
          <p:cNvPr id="20" name="Rectangle 19"/>
          <p:cNvSpPr/>
          <p:nvPr/>
        </p:nvSpPr>
        <p:spPr>
          <a:xfrm>
            <a:off x="7455931" y="5106902"/>
            <a:ext cx="169698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>
                <a:latin typeface="Helvetica" charset="0"/>
              </a:rPr>
              <a:t>Main </a:t>
            </a:r>
            <a:r>
              <a:rPr lang="fr-FR" sz="2000" dirty="0" err="1">
                <a:latin typeface="Helvetica" charset="0"/>
              </a:rPr>
              <a:t>users</a:t>
            </a:r>
            <a:r>
              <a:rPr lang="fr-FR" sz="2000" dirty="0">
                <a:latin typeface="Helvetica" charset="0"/>
              </a:rPr>
              <a:t> of </a:t>
            </a:r>
            <a:r>
              <a:rPr lang="fr-FR" sz="2000" dirty="0" err="1">
                <a:latin typeface="Helvetica" charset="0"/>
              </a:rPr>
              <a:t>copper</a:t>
            </a:r>
            <a:endParaRPr lang="fr-FR" sz="2000" dirty="0"/>
          </a:p>
        </p:txBody>
      </p:sp>
      <p:sp>
        <p:nvSpPr>
          <p:cNvPr id="31" name="Forme libre 30"/>
          <p:cNvSpPr/>
          <p:nvPr/>
        </p:nvSpPr>
        <p:spPr>
          <a:xfrm>
            <a:off x="2209800" y="1752600"/>
            <a:ext cx="4368800" cy="1689100"/>
          </a:xfrm>
          <a:custGeom>
            <a:avLst/>
            <a:gdLst>
              <a:gd name="connsiteX0" fmla="*/ 0 w 4368800"/>
              <a:gd name="connsiteY0" fmla="*/ 1689100 h 1689100"/>
              <a:gd name="connsiteX1" fmla="*/ 1130300 w 4368800"/>
              <a:gd name="connsiteY1" fmla="*/ 1612900 h 1689100"/>
              <a:gd name="connsiteX2" fmla="*/ 2349500 w 4368800"/>
              <a:gd name="connsiteY2" fmla="*/ 1320800 h 1689100"/>
              <a:gd name="connsiteX3" fmla="*/ 3594100 w 4368800"/>
              <a:gd name="connsiteY3" fmla="*/ 711200 h 1689100"/>
              <a:gd name="connsiteX4" fmla="*/ 4368800 w 4368800"/>
              <a:gd name="connsiteY4" fmla="*/ 0 h 168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68800" h="1689100">
                <a:moveTo>
                  <a:pt x="0" y="1689100"/>
                </a:moveTo>
                <a:cubicBezTo>
                  <a:pt x="369358" y="1681691"/>
                  <a:pt x="738717" y="1674283"/>
                  <a:pt x="1130300" y="1612900"/>
                </a:cubicBezTo>
                <a:cubicBezTo>
                  <a:pt x="1521883" y="1551517"/>
                  <a:pt x="1938867" y="1471083"/>
                  <a:pt x="2349500" y="1320800"/>
                </a:cubicBezTo>
                <a:cubicBezTo>
                  <a:pt x="2760133" y="1170517"/>
                  <a:pt x="3257550" y="931333"/>
                  <a:pt x="3594100" y="711200"/>
                </a:cubicBezTo>
                <a:cubicBezTo>
                  <a:pt x="3930650" y="491067"/>
                  <a:pt x="4368800" y="0"/>
                  <a:pt x="4368800" y="0"/>
                </a:cubicBezTo>
              </a:path>
            </a:pathLst>
          </a:custGeom>
          <a:ln w="152400" cmpd="sng">
            <a:solidFill>
              <a:schemeClr val="accent3">
                <a:lumMod val="50000"/>
              </a:schemeClr>
            </a:solidFill>
            <a:tailEnd type="stealt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Forme libre 32"/>
          <p:cNvSpPr/>
          <p:nvPr/>
        </p:nvSpPr>
        <p:spPr>
          <a:xfrm>
            <a:off x="1981200" y="1104900"/>
            <a:ext cx="1905000" cy="1981200"/>
          </a:xfrm>
          <a:custGeom>
            <a:avLst/>
            <a:gdLst>
              <a:gd name="connsiteX0" fmla="*/ 0 w 1905000"/>
              <a:gd name="connsiteY0" fmla="*/ 1981200 h 1981200"/>
              <a:gd name="connsiteX1" fmla="*/ 381000 w 1905000"/>
              <a:gd name="connsiteY1" fmla="*/ 1219200 h 1981200"/>
              <a:gd name="connsiteX2" fmla="*/ 863600 w 1905000"/>
              <a:gd name="connsiteY2" fmla="*/ 596900 h 1981200"/>
              <a:gd name="connsiteX3" fmla="*/ 1270000 w 1905000"/>
              <a:gd name="connsiteY3" fmla="*/ 279400 h 1981200"/>
              <a:gd name="connsiteX4" fmla="*/ 1905000 w 1905000"/>
              <a:gd name="connsiteY4" fmla="*/ 0 h 1981200"/>
              <a:gd name="connsiteX5" fmla="*/ 1905000 w 1905000"/>
              <a:gd name="connsiteY5" fmla="*/ 0 h 1981200"/>
              <a:gd name="connsiteX6" fmla="*/ 1905000 w 1905000"/>
              <a:gd name="connsiteY6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05000" h="1981200">
                <a:moveTo>
                  <a:pt x="0" y="1981200"/>
                </a:moveTo>
                <a:cubicBezTo>
                  <a:pt x="118533" y="1715558"/>
                  <a:pt x="237067" y="1449917"/>
                  <a:pt x="381000" y="1219200"/>
                </a:cubicBezTo>
                <a:cubicBezTo>
                  <a:pt x="524933" y="988483"/>
                  <a:pt x="715433" y="753533"/>
                  <a:pt x="863600" y="596900"/>
                </a:cubicBezTo>
                <a:cubicBezTo>
                  <a:pt x="1011767" y="440267"/>
                  <a:pt x="1096433" y="378883"/>
                  <a:pt x="1270000" y="279400"/>
                </a:cubicBezTo>
                <a:cubicBezTo>
                  <a:pt x="1443567" y="179917"/>
                  <a:pt x="1905000" y="0"/>
                  <a:pt x="1905000" y="0"/>
                </a:cubicBezTo>
                <a:lnTo>
                  <a:pt x="1905000" y="0"/>
                </a:lnTo>
                <a:lnTo>
                  <a:pt x="1905000" y="0"/>
                </a:lnTo>
              </a:path>
            </a:pathLst>
          </a:custGeom>
          <a:ln w="101600">
            <a:solidFill>
              <a:schemeClr val="accent4">
                <a:lumMod val="75000"/>
              </a:schemeClr>
            </a:solidFill>
            <a:tailEnd type="stealt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/>
          <p:cNvSpPr/>
          <p:nvPr/>
        </p:nvSpPr>
        <p:spPr>
          <a:xfrm>
            <a:off x="7222518" y="-10924"/>
            <a:ext cx="1930400" cy="954107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fr-FR" sz="1400" dirty="0">
                <a:solidFill>
                  <a:srgbClr val="000000"/>
                </a:solidFill>
                <a:latin typeface="Helvetica" charset="0"/>
              </a:rPr>
              <a:t>Production de cuivre (% par rapport au Chile: 5’320’600 tonnes en 2005)</a:t>
            </a:r>
            <a:endParaRPr lang="fr-FR" sz="1400" dirty="0">
              <a:solidFill>
                <a:srgbClr val="000000"/>
              </a:solidFill>
            </a:endParaRPr>
          </a:p>
        </p:txBody>
      </p:sp>
      <p:sp>
        <p:nvSpPr>
          <p:cNvPr id="35" name="Forme libre 34"/>
          <p:cNvSpPr/>
          <p:nvPr/>
        </p:nvSpPr>
        <p:spPr>
          <a:xfrm>
            <a:off x="427389" y="1333500"/>
            <a:ext cx="1210911" cy="1854200"/>
          </a:xfrm>
          <a:custGeom>
            <a:avLst/>
            <a:gdLst>
              <a:gd name="connsiteX0" fmla="*/ 1210911 w 1210911"/>
              <a:gd name="connsiteY0" fmla="*/ 1854200 h 1854200"/>
              <a:gd name="connsiteX1" fmla="*/ 626711 w 1210911"/>
              <a:gd name="connsiteY1" fmla="*/ 1536700 h 1854200"/>
              <a:gd name="connsiteX2" fmla="*/ 233011 w 1210911"/>
              <a:gd name="connsiteY2" fmla="*/ 1155700 h 1854200"/>
              <a:gd name="connsiteX3" fmla="*/ 4411 w 1210911"/>
              <a:gd name="connsiteY3" fmla="*/ 622300 h 1854200"/>
              <a:gd name="connsiteX4" fmla="*/ 131411 w 1210911"/>
              <a:gd name="connsiteY4" fmla="*/ 215900 h 1854200"/>
              <a:gd name="connsiteX5" fmla="*/ 690211 w 1210911"/>
              <a:gd name="connsiteY5" fmla="*/ 0 h 185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0911" h="1854200">
                <a:moveTo>
                  <a:pt x="1210911" y="1854200"/>
                </a:moveTo>
                <a:cubicBezTo>
                  <a:pt x="1000302" y="1753658"/>
                  <a:pt x="789694" y="1653117"/>
                  <a:pt x="626711" y="1536700"/>
                </a:cubicBezTo>
                <a:cubicBezTo>
                  <a:pt x="463728" y="1420283"/>
                  <a:pt x="336728" y="1308100"/>
                  <a:pt x="233011" y="1155700"/>
                </a:cubicBezTo>
                <a:cubicBezTo>
                  <a:pt x="129294" y="1003300"/>
                  <a:pt x="21344" y="778933"/>
                  <a:pt x="4411" y="622300"/>
                </a:cubicBezTo>
                <a:cubicBezTo>
                  <a:pt x="-12522" y="465667"/>
                  <a:pt x="17111" y="319617"/>
                  <a:pt x="131411" y="215900"/>
                </a:cubicBezTo>
                <a:cubicBezTo>
                  <a:pt x="245711" y="112183"/>
                  <a:pt x="690211" y="0"/>
                  <a:pt x="690211" y="0"/>
                </a:cubicBezTo>
              </a:path>
            </a:pathLst>
          </a:custGeom>
          <a:ln w="57150" cmpd="sng">
            <a:tailEnd type="stealt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1" y="106"/>
            <a:ext cx="9143999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sz="2400" b="1" dirty="0">
                <a:latin typeface="Helvetica" charset="0"/>
              </a:rPr>
              <a:t>Challenges of the </a:t>
            </a:r>
            <a:r>
              <a:rPr lang="fr-FR" sz="2400" b="1" dirty="0" err="1">
                <a:latin typeface="Helvetica" charset="0"/>
              </a:rPr>
              <a:t>energy</a:t>
            </a:r>
            <a:r>
              <a:rPr lang="fr-FR" sz="2400" b="1" dirty="0">
                <a:latin typeface="Helvetica" charset="0"/>
              </a:rPr>
              <a:t> transition: </a:t>
            </a:r>
            <a:r>
              <a:rPr lang="fr-FR" sz="2400" b="1" dirty="0" err="1">
                <a:latin typeface="Helvetica" charset="0"/>
              </a:rPr>
              <a:t>Unequal</a:t>
            </a:r>
            <a:r>
              <a:rPr lang="fr-FR" sz="2400" b="1" dirty="0">
                <a:latin typeface="Helvetica" charset="0"/>
              </a:rPr>
              <a:t> distribution</a:t>
            </a:r>
          </a:p>
          <a:p>
            <a:pPr algn="ctr"/>
            <a:r>
              <a:rPr lang="fr-FR" sz="2400" b="1" dirty="0">
                <a:latin typeface="Helvetica" charset="0"/>
              </a:rPr>
              <a:t>of </a:t>
            </a:r>
            <a:r>
              <a:rPr lang="fr-FR" sz="2400" b="1" dirty="0" err="1">
                <a:latin typeface="Helvetica" charset="0"/>
              </a:rPr>
              <a:t>metal</a:t>
            </a:r>
            <a:r>
              <a:rPr lang="fr-FR" sz="2400" b="1" dirty="0">
                <a:latin typeface="Helvetica" charset="0"/>
              </a:rPr>
              <a:t> </a:t>
            </a:r>
            <a:r>
              <a:rPr lang="fr-FR" sz="2400" b="1" dirty="0" err="1">
                <a:latin typeface="Helvetica" charset="0"/>
              </a:rPr>
              <a:t>producers</a:t>
            </a:r>
            <a:r>
              <a:rPr lang="fr-FR" sz="2400" b="1" dirty="0">
                <a:latin typeface="Helvetica" charset="0"/>
              </a:rPr>
              <a:t> – The </a:t>
            </a:r>
            <a:r>
              <a:rPr lang="fr-FR" sz="2400" b="1" dirty="0" err="1">
                <a:latin typeface="Helvetica" charset="0"/>
              </a:rPr>
              <a:t>example</a:t>
            </a:r>
            <a:r>
              <a:rPr lang="fr-FR" sz="2400" b="1" dirty="0">
                <a:latin typeface="Helvetica" charset="0"/>
              </a:rPr>
              <a:t> of </a:t>
            </a:r>
            <a:r>
              <a:rPr lang="fr-FR" sz="2400" b="1" dirty="0" err="1">
                <a:latin typeface="Helvetica" charset="0"/>
              </a:rPr>
              <a:t>copper</a:t>
            </a:r>
            <a:endParaRPr lang="fr-FR" sz="2400" b="1" dirty="0">
              <a:latin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23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099E66A1-F909-4F6A-BE22-8C38675AC9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05" t="14486" r="4773"/>
          <a:stretch/>
        </p:blipFill>
        <p:spPr>
          <a:xfrm>
            <a:off x="-1" y="1338245"/>
            <a:ext cx="9144001" cy="501805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F206D9C9-F793-4685-85B0-B0E683CC093B}"/>
              </a:ext>
            </a:extLst>
          </p:cNvPr>
          <p:cNvSpPr/>
          <p:nvPr/>
        </p:nvSpPr>
        <p:spPr>
          <a:xfrm>
            <a:off x="5316095" y="6374959"/>
            <a:ext cx="37955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Antonio </a:t>
            </a:r>
            <a:r>
              <a:rPr lang="en-US" sz="1600" i="1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Arribas</a:t>
            </a:r>
            <a:r>
              <a:rPr lang="en-US" sz="1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Jeffrey </a:t>
            </a:r>
            <a:r>
              <a:rPr lang="en-US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Hedenquist</a:t>
            </a:r>
            <a:r>
              <a:rPr lang="en-US" sz="1600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2020</a:t>
            </a:r>
            <a:endParaRPr lang="en-US" sz="1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B3F1ADCD-4079-4CD9-975A-B582CD21D6A0}"/>
              </a:ext>
            </a:extLst>
          </p:cNvPr>
          <p:cNvSpPr/>
          <p:nvPr/>
        </p:nvSpPr>
        <p:spPr>
          <a:xfrm>
            <a:off x="672352" y="137916"/>
            <a:ext cx="81937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Location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porphyry Cu-Mo and 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epithermal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Au-Ag-Cu deposits along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metallogenic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belts at convergent margins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69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1"/>
          <p:cNvSpPr>
            <a:spLocks noChangeArrowheads="1"/>
          </p:cNvSpPr>
          <p:nvPr/>
        </p:nvSpPr>
        <p:spPr bwMode="auto">
          <a:xfrm>
            <a:off x="2290514" y="146982"/>
            <a:ext cx="46360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Central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Tethyan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metallogenic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belt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1"/>
          <p:cNvSpPr>
            <a:spLocks noChangeArrowheads="1"/>
          </p:cNvSpPr>
          <p:nvPr/>
        </p:nvSpPr>
        <p:spPr bwMode="auto">
          <a:xfrm>
            <a:off x="7335297" y="6482584"/>
            <a:ext cx="180870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1200" i="1" dirty="0">
                <a:latin typeface="Helvetica"/>
                <a:cs typeface="Helvetica"/>
              </a:rPr>
              <a:t>Moritz et al. (2021)</a:t>
            </a:r>
            <a:endParaRPr lang="fr-FR" sz="1200" i="1" dirty="0">
              <a:latin typeface="Helvetica"/>
              <a:cs typeface="Helvetica"/>
            </a:endParaRPr>
          </a:p>
        </p:txBody>
      </p:sp>
      <p:pic>
        <p:nvPicPr>
          <p:cNvPr id="6" name="Picture 5" descr="Fig 1 - copie.pdf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1" y="730146"/>
            <a:ext cx="8953161" cy="5193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121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178863" y="6482554"/>
            <a:ext cx="17107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Moritz et al., 2016</a:t>
            </a:r>
            <a:endParaRPr lang="en-US" sz="1600" i="1" dirty="0"/>
          </a:p>
        </p:txBody>
      </p:sp>
      <p:sp>
        <p:nvSpPr>
          <p:cNvPr id="14" name="Rectangle 13"/>
          <p:cNvSpPr/>
          <p:nvPr/>
        </p:nvSpPr>
        <p:spPr>
          <a:xfrm>
            <a:off x="6110669" y="1147356"/>
            <a:ext cx="2989679" cy="1405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133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Mesozoic, related to </a:t>
            </a:r>
            <a:r>
              <a:rPr lang="en-US" sz="2133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Somkheto</a:t>
            </a:r>
            <a:r>
              <a:rPr lang="en-US" sz="2133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Karabakh island arc, and the Kapan block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51113" y="1"/>
            <a:ext cx="78417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of the main mineral deposits in Armenia</a:t>
            </a:r>
          </a:p>
        </p:txBody>
      </p:sp>
      <p:sp>
        <p:nvSpPr>
          <p:cNvPr id="2" name="Rectangle 1"/>
          <p:cNvSpPr/>
          <p:nvPr/>
        </p:nvSpPr>
        <p:spPr>
          <a:xfrm>
            <a:off x="6178863" y="3843060"/>
            <a:ext cx="3051239" cy="20617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51"/>
              </a:spcAft>
              <a:buClr>
                <a:srgbClr val="000000"/>
              </a:buClr>
              <a:buSzPts val="1200"/>
            </a:pPr>
            <a:r>
              <a:rPr lang="en-US" sz="2133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Cenozoic, related to subduction, collision and post collisional evolution of the </a:t>
            </a:r>
            <a:r>
              <a:rPr lang="en-US" sz="2133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Gondvana</a:t>
            </a:r>
            <a:r>
              <a:rPr lang="en-US" sz="2133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derived South Armenian Block with Eurasia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465FB071-B918-4FFF-9F12-38608D10AA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2" y="638628"/>
            <a:ext cx="6067016" cy="6151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08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25917" y="1"/>
            <a:ext cx="849216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y-AM" sz="2400" b="1" dirty="0">
                <a:latin typeface="Times New Roman" pitchFamily="18" charset="0"/>
                <a:cs typeface="Times New Roman" pitchFamily="18" charset="0"/>
              </a:rPr>
              <a:t>Main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targets of critical metals in Armenia </a:t>
            </a:r>
          </a:p>
        </p:txBody>
      </p:sp>
      <p:pic>
        <p:nvPicPr>
          <p:cNvPr id="1026" name="Picture 2" descr="D:\2023\SEG London\Fig.1_Map of Lesser Caucasus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68" t="6321" r="7864" b="10036"/>
          <a:stretch/>
        </p:blipFill>
        <p:spPr bwMode="auto">
          <a:xfrm>
            <a:off x="39648" y="632429"/>
            <a:ext cx="5326768" cy="588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1485448" y="6519445"/>
            <a:ext cx="340151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400" i="1" dirty="0">
                <a:latin typeface="Times New Roman" pitchFamily="18" charset="0"/>
                <a:cs typeface="Times New Roman" pitchFamily="18" charset="0"/>
              </a:rPr>
              <a:t>modified from Mederer et al. 2014 </a:t>
            </a:r>
            <a:endParaRPr lang="en-US" sz="1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27DAB38-3A3E-41E2-94D6-6F2E0596CB29}"/>
              </a:ext>
            </a:extLst>
          </p:cNvPr>
          <p:cNvSpPr/>
          <p:nvPr/>
        </p:nvSpPr>
        <p:spPr>
          <a:xfrm>
            <a:off x="5514975" y="1003610"/>
            <a:ext cx="3589378" cy="4871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4308" indent="-214308" algn="just">
              <a:lnSpc>
                <a:spcPct val="115000"/>
              </a:lnSpc>
              <a:spcBef>
                <a:spcPts val="225"/>
              </a:spcBef>
              <a:buFont typeface="Wingdings" pitchFamily="2" charset="2"/>
              <a:buChar char="Ø"/>
              <a:tabLst>
                <a:tab pos="42862" algn="l"/>
                <a:tab pos="342891" algn="l"/>
              </a:tabLst>
            </a:pPr>
            <a:r>
              <a:rPr lang="en-US" sz="1867" dirty="0">
                <a:latin typeface="Times New Roman" panose="02020603050405020304" pitchFamily="18" charset="0"/>
                <a:ea typeface="GHEA Grapalat" panose="02000506050000020003" pitchFamily="50" charset="0"/>
                <a:cs typeface="Times New Roman" panose="02020603050405020304" pitchFamily="18" charset="0"/>
              </a:rPr>
              <a:t>The </a:t>
            </a:r>
            <a:r>
              <a:rPr lang="en-US" sz="1867" dirty="0" err="1">
                <a:latin typeface="Times New Roman" panose="02020603050405020304" pitchFamily="18" charset="0"/>
                <a:ea typeface="GHEA Grapalat" panose="02000506050000020003" pitchFamily="50" charset="0"/>
                <a:cs typeface="Times New Roman" panose="02020603050405020304" pitchFamily="18" charset="0"/>
              </a:rPr>
              <a:t>Tejsar</a:t>
            </a:r>
            <a:r>
              <a:rPr lang="en-US" sz="1867" dirty="0">
                <a:latin typeface="Times New Roman" panose="02020603050405020304" pitchFamily="18" charset="0"/>
                <a:ea typeface="GHEA Grapalat" panose="02000506050000020003" pitchFamily="50" charset="0"/>
                <a:cs typeface="Times New Roman" panose="02020603050405020304" pitchFamily="18" charset="0"/>
              </a:rPr>
              <a:t> </a:t>
            </a:r>
            <a:r>
              <a:rPr lang="ru-RU" sz="1867" dirty="0">
                <a:latin typeface="Times New Roman" panose="02020603050405020304" pitchFamily="18" charset="0"/>
                <a:ea typeface="GHEA Grapalat" panose="02000506050000020003" pitchFamily="50" charset="0"/>
                <a:cs typeface="Times New Roman" panose="02020603050405020304" pitchFamily="18" charset="0"/>
              </a:rPr>
              <a:t>and Meghri </a:t>
            </a:r>
            <a:r>
              <a:rPr lang="en-US" sz="1867" dirty="0">
                <a:latin typeface="Times New Roman" panose="02020603050405020304" pitchFamily="18" charset="0"/>
                <a:ea typeface="GHEA Grapalat" panose="02000506050000020003" pitchFamily="50" charset="0"/>
                <a:cs typeface="Times New Roman" panose="02020603050405020304" pitchFamily="18" charset="0"/>
              </a:rPr>
              <a:t>alkaline complexes</a:t>
            </a:r>
          </a:p>
          <a:p>
            <a:pPr marL="214308" indent="-214308" algn="just">
              <a:lnSpc>
                <a:spcPct val="115000"/>
              </a:lnSpc>
              <a:spcBef>
                <a:spcPts val="225"/>
              </a:spcBef>
              <a:buFont typeface="Wingdings" pitchFamily="2" charset="2"/>
              <a:buChar char="Ø"/>
              <a:tabLst>
                <a:tab pos="42862" algn="l"/>
                <a:tab pos="342891" algn="l"/>
              </a:tabLst>
            </a:pPr>
            <a:r>
              <a:rPr lang="en-US" sz="1867" dirty="0">
                <a:latin typeface="Times New Roman" panose="02020603050405020304" pitchFamily="18" charset="0"/>
                <a:ea typeface="GHEA Grapalat" panose="02000506050000020003" pitchFamily="50" charset="0"/>
                <a:cs typeface="Times New Roman" panose="02020603050405020304" pitchFamily="18" charset="0"/>
              </a:rPr>
              <a:t>Porphyry Cu-Mo deposits, and related mine wastes and tailings</a:t>
            </a:r>
          </a:p>
          <a:p>
            <a:pPr marL="214308" indent="-214308" algn="just">
              <a:lnSpc>
                <a:spcPct val="115000"/>
              </a:lnSpc>
              <a:spcBef>
                <a:spcPts val="225"/>
              </a:spcBef>
              <a:buFont typeface="Wingdings" pitchFamily="2" charset="2"/>
              <a:buChar char="Ø"/>
              <a:tabLst>
                <a:tab pos="42862" algn="l"/>
                <a:tab pos="342891" algn="l"/>
              </a:tabLst>
            </a:pPr>
            <a:r>
              <a:rPr lang="en-US" sz="1867" dirty="0">
                <a:latin typeface="Times New Roman" panose="02020603050405020304" pitchFamily="18" charset="0"/>
                <a:ea typeface="GHEA Grapalat" panose="02000506050000020003" pitchFamily="50" charset="0"/>
                <a:cs typeface="Times New Roman" panose="02020603050405020304" pitchFamily="18" charset="0"/>
              </a:rPr>
              <a:t>Epithermal gold and base metal deposits, mine wastes and tailings</a:t>
            </a:r>
          </a:p>
          <a:p>
            <a:pPr marL="214308" indent="-214308" algn="just">
              <a:lnSpc>
                <a:spcPct val="115000"/>
              </a:lnSpc>
              <a:spcBef>
                <a:spcPts val="225"/>
              </a:spcBef>
              <a:buFont typeface="Wingdings" pitchFamily="2" charset="2"/>
              <a:buChar char="Ø"/>
              <a:tabLst>
                <a:tab pos="42862" algn="l"/>
                <a:tab pos="342891" algn="l"/>
              </a:tabLst>
            </a:pPr>
            <a:r>
              <a:rPr lang="en-US" sz="1867" dirty="0">
                <a:latin typeface="Times New Roman" panose="02020603050405020304" pitchFamily="18" charset="0"/>
                <a:ea typeface="GHEA Grapalat" panose="02000506050000020003" pitchFamily="50" charset="0"/>
                <a:cs typeface="Times New Roman" panose="02020603050405020304" pitchFamily="18" charset="0"/>
              </a:rPr>
              <a:t>Cu-rich pyrite and polymetallic deposits</a:t>
            </a:r>
          </a:p>
          <a:p>
            <a:pPr marL="214308" indent="-214308" algn="just">
              <a:lnSpc>
                <a:spcPct val="115000"/>
              </a:lnSpc>
              <a:spcBef>
                <a:spcPts val="225"/>
              </a:spcBef>
              <a:buFont typeface="Wingdings" pitchFamily="2" charset="2"/>
              <a:buChar char="Ø"/>
              <a:tabLst>
                <a:tab pos="42862" algn="l"/>
                <a:tab pos="342891" algn="l"/>
              </a:tabLst>
            </a:pPr>
            <a:r>
              <a:rPr lang="en-US" sz="1867" dirty="0">
                <a:latin typeface="Times New Roman" panose="02020603050405020304" pitchFamily="18" charset="0"/>
                <a:ea typeface="GHEA Grapalat" panose="02000506050000020003" pitchFamily="50" charset="0"/>
                <a:cs typeface="Times New Roman" panose="02020603050405020304" pitchFamily="18" charset="0"/>
              </a:rPr>
              <a:t>Pegmatite and tourmaline-bearing </a:t>
            </a:r>
            <a:r>
              <a:rPr lang="en-US" sz="1867" dirty="0" smtClean="0">
                <a:latin typeface="Times New Roman" panose="02020603050405020304" pitchFamily="18" charset="0"/>
                <a:ea typeface="GHEA Grapalat" panose="02000506050000020003" pitchFamily="50" charset="0"/>
                <a:cs typeface="Times New Roman" panose="02020603050405020304" pitchFamily="18" charset="0"/>
              </a:rPr>
              <a:t>rocks</a:t>
            </a:r>
            <a:endParaRPr lang="en-US" sz="1867" dirty="0">
              <a:latin typeface="Times New Roman" panose="02020603050405020304" pitchFamily="18" charset="0"/>
              <a:ea typeface="GHEA Grapalat" panose="02000506050000020003" pitchFamily="50" charset="0"/>
              <a:cs typeface="Times New Roman" panose="02020603050405020304" pitchFamily="18" charset="0"/>
            </a:endParaRPr>
          </a:p>
          <a:p>
            <a:pPr marL="214308" indent="-214308" algn="just">
              <a:lnSpc>
                <a:spcPct val="115000"/>
              </a:lnSpc>
              <a:spcBef>
                <a:spcPts val="225"/>
              </a:spcBef>
              <a:buFont typeface="Wingdings" pitchFamily="2" charset="2"/>
              <a:buChar char="Ø"/>
              <a:tabLst>
                <a:tab pos="42862" algn="l"/>
                <a:tab pos="342891" algn="l"/>
              </a:tabLst>
            </a:pPr>
            <a:r>
              <a:rPr lang="en-US" sz="1867" dirty="0">
                <a:latin typeface="Times New Roman" panose="02020603050405020304" pitchFamily="18" charset="0"/>
                <a:ea typeface="GHEA Grapalat" panose="02000506050000020003" pitchFamily="50" charset="0"/>
                <a:cs typeface="Times New Roman" panose="02020603050405020304" pitchFamily="18" charset="0"/>
              </a:rPr>
              <a:t>The </a:t>
            </a:r>
            <a:r>
              <a:rPr lang="en-US" sz="1867" dirty="0" err="1">
                <a:latin typeface="Times New Roman" panose="02020603050405020304" pitchFamily="18" charset="0"/>
                <a:ea typeface="GHEA Grapalat" panose="02000506050000020003" pitchFamily="50" charset="0"/>
                <a:cs typeface="Times New Roman" panose="02020603050405020304" pitchFamily="18" charset="0"/>
              </a:rPr>
              <a:t>Abovyan</a:t>
            </a:r>
            <a:r>
              <a:rPr lang="en-US" sz="1867" dirty="0">
                <a:latin typeface="Times New Roman" panose="02020603050405020304" pitchFamily="18" charset="0"/>
                <a:ea typeface="GHEA Grapalat" panose="02000506050000020003" pitchFamily="50" charset="0"/>
                <a:cs typeface="Times New Roman" panose="02020603050405020304" pitchFamily="18" charset="0"/>
              </a:rPr>
              <a:t> Kiruna-type IOA deposit</a:t>
            </a:r>
          </a:p>
          <a:p>
            <a:pPr marL="214308" indent="-214308" algn="just">
              <a:lnSpc>
                <a:spcPct val="115000"/>
              </a:lnSpc>
              <a:spcBef>
                <a:spcPts val="225"/>
              </a:spcBef>
              <a:buFont typeface="Wingdings" pitchFamily="2" charset="2"/>
              <a:buChar char="Ø"/>
              <a:tabLst>
                <a:tab pos="42862" algn="l"/>
                <a:tab pos="342891" algn="l"/>
              </a:tabLst>
            </a:pPr>
            <a:r>
              <a:rPr lang="en-US" sz="18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Mineral waters of Armenia</a:t>
            </a:r>
            <a:endParaRPr lang="en-US" sz="1867" dirty="0">
              <a:latin typeface="Times New Roman" panose="02020603050405020304" pitchFamily="18" charset="0"/>
              <a:ea typeface="GHEA Grapalat" panose="02000506050000020003" pitchFamily="50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30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ig 2 - copie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853" t="1093" r="1248" b="48415"/>
          <a:stretch/>
        </p:blipFill>
        <p:spPr>
          <a:xfrm>
            <a:off x="31191" y="873000"/>
            <a:ext cx="3136813" cy="3326008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8" name="Rectangle 31"/>
          <p:cNvSpPr>
            <a:spLocks noChangeArrowheads="1"/>
          </p:cNvSpPr>
          <p:nvPr/>
        </p:nvSpPr>
        <p:spPr bwMode="auto">
          <a:xfrm>
            <a:off x="72682" y="47355"/>
            <a:ext cx="9143999" cy="74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133" b="1" dirty="0">
                <a:latin typeface="Times New Roman" pitchFamily="18" charset="0"/>
                <a:cs typeface="Times New Roman" pitchFamily="18" charset="0"/>
              </a:rPr>
              <a:t>Southern Armenian Block: Potential for alkaline silicate REE-HFSE &amp; Li deposits related to Cenozoic mantle-dominated &amp; K-rich magmatism</a:t>
            </a:r>
            <a:endParaRPr lang="fr-FR" sz="2133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Tejsar Grosjean.pdf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30"/>
          <a:stretch/>
        </p:blipFill>
        <p:spPr>
          <a:xfrm>
            <a:off x="3256655" y="1634166"/>
            <a:ext cx="2913528" cy="243193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537589" y="2410033"/>
            <a:ext cx="354904" cy="184411"/>
          </a:xfrm>
          <a:prstGeom prst="rect">
            <a:avLst/>
          </a:prstGeom>
          <a:solidFill>
            <a:srgbClr val="D3D4C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6237961" y="3871675"/>
            <a:ext cx="1479464" cy="184411"/>
          </a:xfrm>
          <a:prstGeom prst="rect">
            <a:avLst/>
          </a:prstGeom>
          <a:solidFill>
            <a:srgbClr val="FFFFFF">
              <a:alpha val="65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3182484" y="1606974"/>
            <a:ext cx="9823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b="1" i="1" dirty="0">
                <a:latin typeface="Helvetica"/>
                <a:cs typeface="Helvetica"/>
              </a:rPr>
              <a:t>REE-HFSE </a:t>
            </a:r>
            <a:r>
              <a:rPr lang="tr-TR" sz="1200" b="1" i="1" dirty="0" err="1">
                <a:latin typeface="Helvetica"/>
                <a:cs typeface="Helvetica"/>
              </a:rPr>
              <a:t>Potential</a:t>
            </a:r>
            <a:r>
              <a:rPr lang="tr-TR" sz="1200" b="1" i="1" dirty="0">
                <a:latin typeface="Helvetica"/>
                <a:cs typeface="Helvetica"/>
              </a:rPr>
              <a:t> ?</a:t>
            </a:r>
            <a:endParaRPr lang="fr-FR" sz="1200" b="1" i="1" dirty="0"/>
          </a:p>
        </p:txBody>
      </p:sp>
      <p:sp>
        <p:nvSpPr>
          <p:cNvPr id="12" name="Rectangle 11"/>
          <p:cNvSpPr/>
          <p:nvPr/>
        </p:nvSpPr>
        <p:spPr>
          <a:xfrm>
            <a:off x="3168005" y="4026256"/>
            <a:ext cx="31078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nb-NO" sz="1200" i="1" dirty="0">
                <a:latin typeface="Times New Roman" panose="02020603050405020304" pitchFamily="18" charset="0"/>
                <a:cs typeface="Times New Roman" pitchFamily="18" charset="0"/>
              </a:rPr>
              <a:t>Meliksetian (1971); Sokoł et al. (2018); Grosjean et al. (2022)</a:t>
            </a:r>
            <a:endParaRPr lang="fr-FR" sz="1200" i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 flipH="1" flipV="1">
            <a:off x="1191189" y="2304325"/>
            <a:ext cx="2872241" cy="600903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2663268" y="2281610"/>
            <a:ext cx="6942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b="1" i="1" dirty="0" err="1">
                <a:latin typeface="Helvetica"/>
                <a:cs typeface="Helvetica"/>
              </a:rPr>
              <a:t>Tejsar</a:t>
            </a:r>
            <a:endParaRPr lang="tr-TR" sz="1200" b="1" i="1" dirty="0">
              <a:latin typeface="Helvetica"/>
              <a:cs typeface="Helvetica"/>
            </a:endParaRPr>
          </a:p>
          <a:p>
            <a:r>
              <a:rPr lang="tr-TR" sz="1200" b="1" i="1" dirty="0">
                <a:latin typeface="Helvetica"/>
                <a:cs typeface="Helvetica"/>
              </a:rPr>
              <a:t>REE-</a:t>
            </a:r>
          </a:p>
          <a:p>
            <a:r>
              <a:rPr lang="tr-TR" sz="1200" b="1" i="1" dirty="0">
                <a:latin typeface="Helvetica"/>
                <a:cs typeface="Helvetica"/>
              </a:rPr>
              <a:t>HFSE</a:t>
            </a:r>
            <a:endParaRPr lang="fr-FR" sz="1200" b="1" i="1" dirty="0"/>
          </a:p>
        </p:txBody>
      </p:sp>
      <p:sp>
        <p:nvSpPr>
          <p:cNvPr id="43" name="Rectangle 42"/>
          <p:cNvSpPr/>
          <p:nvPr/>
        </p:nvSpPr>
        <p:spPr>
          <a:xfrm>
            <a:off x="6226806" y="4017581"/>
            <a:ext cx="28094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i="1" dirty="0">
                <a:latin typeface="Times New Roman" pitchFamily="18" charset="0"/>
                <a:cs typeface="Times New Roman" pitchFamily="18" charset="0"/>
              </a:rPr>
              <a:t>Spodumene-bearing pegmatite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 of the </a:t>
            </a:r>
            <a:r>
              <a:rPr lang="en-US" sz="1200" i="1" dirty="0" err="1">
                <a:latin typeface="Times New Roman" pitchFamily="18" charset="0"/>
                <a:cs typeface="Times New Roman" pitchFamily="18" charset="0"/>
              </a:rPr>
              <a:t>Tejsar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 complex</a:t>
            </a:r>
            <a:endParaRPr lang="fr-FR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010382" y="1172502"/>
            <a:ext cx="34060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i="1" dirty="0">
                <a:latin typeface="Times New Roman" pitchFamily="18" charset="0"/>
                <a:cs typeface="Times New Roman" pitchFamily="18" charset="0"/>
              </a:rPr>
              <a:t>Initiation of collision to post-collision high-K magmatism</a:t>
            </a:r>
            <a:endParaRPr lang="fr-FR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19942" y="873146"/>
            <a:ext cx="31965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>
                <a:latin typeface="Times New Roman" pitchFamily="18" charset="0"/>
                <a:cs typeface="Times New Roman" pitchFamily="18" charset="0"/>
              </a:rPr>
              <a:t>Tejsar 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tr-TR" b="1" i="1" dirty="0">
                <a:latin typeface="Times New Roman" pitchFamily="18" charset="0"/>
                <a:cs typeface="Times New Roman" pitchFamily="18" charset="0"/>
              </a:rPr>
              <a:t>lkaline ring complex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" y="4615003"/>
            <a:ext cx="435960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sz="1400" dirty="0" err="1">
                <a:latin typeface="Times New Roman" pitchFamily="18" charset="0"/>
                <a:cs typeface="Times New Roman" pitchFamily="18" charset="0"/>
              </a:rPr>
              <a:t>Tejsar</a:t>
            </a:r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 nepheline syenite complex has been identified as a major source of REEs (lanthanides, Sc, and Y) and 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High Field Strength Elements (HFSE) (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Zr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Hf,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Nb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, Ta)</a:t>
            </a:r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 in Armenia. Other elements that have been reported include:  </a:t>
            </a:r>
          </a:p>
          <a:p>
            <a:pPr algn="just"/>
            <a:r>
              <a:rPr lang="en-GB" sz="1400" b="1" dirty="0">
                <a:latin typeface="Times New Roman" pitchFamily="18" charset="0"/>
                <a:cs typeface="Times New Roman" pitchFamily="18" charset="0"/>
              </a:rPr>
              <a:t>0.3 </a:t>
            </a:r>
            <a:r>
              <a:rPr lang="en-GB" sz="1400" b="1" dirty="0" err="1">
                <a:latin typeface="Times New Roman" pitchFamily="18" charset="0"/>
                <a:cs typeface="Times New Roman" pitchFamily="18" charset="0"/>
              </a:rPr>
              <a:t>wt</a:t>
            </a:r>
            <a:r>
              <a:rPr lang="en-GB" sz="1400" b="1" dirty="0">
                <a:latin typeface="Times New Roman" pitchFamily="18" charset="0"/>
                <a:cs typeface="Times New Roman" pitchFamily="18" charset="0"/>
              </a:rPr>
              <a:t>% Li; </a:t>
            </a:r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0.0008 </a:t>
            </a:r>
            <a:r>
              <a:rPr lang="en-GB" sz="1400" dirty="0" err="1">
                <a:latin typeface="Times New Roman" pitchFamily="18" charset="0"/>
                <a:cs typeface="Times New Roman" pitchFamily="18" charset="0"/>
              </a:rPr>
              <a:t>wt</a:t>
            </a:r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 % Be; 0.008 </a:t>
            </a:r>
            <a:r>
              <a:rPr lang="en-GB" sz="1400" dirty="0" err="1">
                <a:latin typeface="Times New Roman" pitchFamily="18" charset="0"/>
                <a:cs typeface="Times New Roman" pitchFamily="18" charset="0"/>
              </a:rPr>
              <a:t>wt</a:t>
            </a:r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 % </a:t>
            </a:r>
            <a:r>
              <a:rPr lang="en-GB" sz="1400" dirty="0" err="1">
                <a:latin typeface="Times New Roman" pitchFamily="18" charset="0"/>
                <a:cs typeface="Times New Roman" pitchFamily="18" charset="0"/>
              </a:rPr>
              <a:t>Rb</a:t>
            </a:r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; 0.03 </a:t>
            </a:r>
            <a:r>
              <a:rPr lang="en-GB" sz="1400" dirty="0" err="1">
                <a:latin typeface="Times New Roman" pitchFamily="18" charset="0"/>
                <a:cs typeface="Times New Roman" pitchFamily="18" charset="0"/>
              </a:rPr>
              <a:t>wt</a:t>
            </a:r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 % La; 0.01 </a:t>
            </a:r>
            <a:r>
              <a:rPr lang="en-GB" sz="1400" dirty="0" err="1">
                <a:latin typeface="Times New Roman" pitchFamily="18" charset="0"/>
                <a:cs typeface="Times New Roman" pitchFamily="18" charset="0"/>
              </a:rPr>
              <a:t>wt</a:t>
            </a:r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 % Sr; 0.03 </a:t>
            </a:r>
            <a:r>
              <a:rPr lang="en-GB" sz="1400" dirty="0" err="1">
                <a:latin typeface="Times New Roman" pitchFamily="18" charset="0"/>
                <a:cs typeface="Times New Roman" pitchFamily="18" charset="0"/>
              </a:rPr>
              <a:t>wt</a:t>
            </a:r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 % Ce; 0.001 </a:t>
            </a:r>
            <a:r>
              <a:rPr lang="en-GB" sz="1400" dirty="0" err="1">
                <a:latin typeface="Times New Roman" pitchFamily="18" charset="0"/>
                <a:cs typeface="Times New Roman" pitchFamily="18" charset="0"/>
              </a:rPr>
              <a:t>wt</a:t>
            </a:r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 % Sc; 0.003 </a:t>
            </a:r>
            <a:r>
              <a:rPr lang="en-GB" sz="1400" dirty="0" err="1">
                <a:latin typeface="Times New Roman" pitchFamily="18" charset="0"/>
                <a:cs typeface="Times New Roman" pitchFamily="18" charset="0"/>
              </a:rPr>
              <a:t>wt</a:t>
            </a:r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 % Cs; 0.003 </a:t>
            </a:r>
            <a:r>
              <a:rPr lang="en-GB" sz="1400" dirty="0" err="1">
                <a:latin typeface="Times New Roman" pitchFamily="18" charset="0"/>
                <a:cs typeface="Times New Roman" pitchFamily="18" charset="0"/>
              </a:rPr>
              <a:t>wt</a:t>
            </a:r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 % Ga, 0.003 </a:t>
            </a:r>
            <a:r>
              <a:rPr lang="en-GB" sz="1400" dirty="0" err="1">
                <a:latin typeface="Times New Roman" pitchFamily="18" charset="0"/>
                <a:cs typeface="Times New Roman" pitchFamily="18" charset="0"/>
              </a:rPr>
              <a:t>wt</a:t>
            </a:r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 % Tl, and 0.001 </a:t>
            </a:r>
            <a:r>
              <a:rPr lang="en-GB" sz="1400" dirty="0" err="1">
                <a:latin typeface="Times New Roman" pitchFamily="18" charset="0"/>
                <a:cs typeface="Times New Roman" pitchFamily="18" charset="0"/>
              </a:rPr>
              <a:t>wt</a:t>
            </a:r>
            <a:r>
              <a:rPr lang="en-GB" sz="1400" dirty="0">
                <a:latin typeface="Times New Roman" pitchFamily="18" charset="0"/>
                <a:cs typeface="Times New Roman" pitchFamily="18" charset="0"/>
              </a:rPr>
              <a:t> % Y. </a:t>
            </a:r>
            <a:endParaRPr lang="en-US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1191" y="3929440"/>
            <a:ext cx="1857280" cy="27699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b-NO" sz="1200" i="1" dirty="0">
                <a:solidFill>
                  <a:srgbClr val="000000"/>
                </a:solidFill>
                <a:latin typeface="Helvetica"/>
                <a:cs typeface="Helvetica"/>
              </a:rPr>
              <a:t>from Moritz et al. 2021 </a:t>
            </a:r>
            <a:endParaRPr lang="fr-FR" sz="1200" i="1" dirty="0">
              <a:solidFill>
                <a:srgbClr val="000000"/>
              </a:solidFill>
            </a:endParaRPr>
          </a:p>
        </p:txBody>
      </p:sp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xmlns="" id="{C57347E2-3B78-4145-9350-E7F479DDA2B0}"/>
              </a:ext>
            </a:extLst>
          </p:cNvPr>
          <p:cNvGraphicFramePr>
            <a:graphicFrameLocks/>
          </p:cNvGraphicFramePr>
          <p:nvPr/>
        </p:nvGraphicFramePr>
        <p:xfrm>
          <a:off x="4316872" y="4510023"/>
          <a:ext cx="4827129" cy="21313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9" name="Picture 4" descr="No description available.">
            <a:extLst>
              <a:ext uri="{FF2B5EF4-FFF2-40B4-BE49-F238E27FC236}">
                <a16:creationId xmlns:a16="http://schemas.microsoft.com/office/drawing/2014/main" xmlns="" id="{4B9CB060-7934-4FBD-86D8-E87FC4EE86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4" t="8879" b="15221"/>
          <a:stretch/>
        </p:blipFill>
        <p:spPr bwMode="auto">
          <a:xfrm rot="16200000">
            <a:off x="6410393" y="1614889"/>
            <a:ext cx="2390364" cy="2482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7ACA1425-8B83-456D-B85E-EA5A1D213B00}"/>
              </a:ext>
            </a:extLst>
          </p:cNvPr>
          <p:cNvSpPr/>
          <p:nvPr/>
        </p:nvSpPr>
        <p:spPr>
          <a:xfrm>
            <a:off x="6086955" y="6527055"/>
            <a:ext cx="304348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i="1" dirty="0" err="1">
                <a:latin typeface="Times New Roman" panose="02020603050405020304" pitchFamily="18" charset="0"/>
                <a:cs typeface="Times New Roman" pitchFamily="18" charset="0"/>
              </a:rPr>
              <a:t>Hambaryan</a:t>
            </a:r>
            <a:r>
              <a:rPr lang="en-US" sz="1400" i="1" dirty="0">
                <a:latin typeface="Times New Roman" panose="02020603050405020304" pitchFamily="18" charset="0"/>
                <a:cs typeface="Times New Roman" pitchFamily="18" charset="0"/>
              </a:rPr>
              <a:t> (</a:t>
            </a:r>
            <a:r>
              <a:rPr lang="fr-FR" sz="14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PhD </a:t>
            </a:r>
            <a:r>
              <a:rPr lang="fr-FR" sz="14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thesis</a:t>
            </a:r>
            <a:r>
              <a:rPr lang="fr-FR" sz="14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in </a:t>
            </a:r>
            <a:r>
              <a:rPr lang="fr-FR" sz="14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progress</a:t>
            </a:r>
            <a:r>
              <a:rPr lang="en-US" sz="1400" i="1" dirty="0">
                <a:latin typeface="Times New Roman" panose="02020603050405020304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463976F4-2FB3-4187-A429-647D3A59CFA7}"/>
              </a:ext>
            </a:extLst>
          </p:cNvPr>
          <p:cNvSpPr/>
          <p:nvPr/>
        </p:nvSpPr>
        <p:spPr>
          <a:xfrm>
            <a:off x="6441008" y="4615003"/>
            <a:ext cx="23513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nb-NO" sz="1400" i="1" dirty="0">
                <a:latin typeface="Times New Roman" panose="02020603050405020304" pitchFamily="18" charset="0"/>
                <a:cs typeface="Times New Roman" pitchFamily="18" charset="0"/>
              </a:rPr>
              <a:t>New ICP-MS analyses</a:t>
            </a:r>
            <a:endParaRPr lang="en-US" sz="1400" i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5205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1"/>
          <p:cNvSpPr>
            <a:spLocks noChangeArrowheads="1"/>
          </p:cNvSpPr>
          <p:nvPr/>
        </p:nvSpPr>
        <p:spPr bwMode="auto">
          <a:xfrm>
            <a:off x="167950" y="45467"/>
            <a:ext cx="88909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Potential of REEs and Li deposits related to the </a:t>
            </a:r>
            <a:r>
              <a:rPr lang="tr-TR" sz="2000" b="1" dirty="0">
                <a:latin typeface="Times New Roman" pitchFamily="18" charset="0"/>
                <a:cs typeface="Times New Roman" pitchFamily="18" charset="0"/>
              </a:rPr>
              <a:t>Tejsar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tr-TR" sz="2000" b="1" dirty="0">
                <a:latin typeface="Times New Roman" pitchFamily="18" charset="0"/>
                <a:cs typeface="Times New Roman" pitchFamily="18" charset="0"/>
              </a:rPr>
              <a:t>lkaline complex 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237961" y="3772337"/>
            <a:ext cx="1479464" cy="184411"/>
          </a:xfrm>
          <a:prstGeom prst="rect">
            <a:avLst/>
          </a:prstGeom>
          <a:solidFill>
            <a:srgbClr val="FFFFFF">
              <a:alpha val="65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/>
          <p:cNvSpPr/>
          <p:nvPr/>
        </p:nvSpPr>
        <p:spPr>
          <a:xfrm>
            <a:off x="4727213" y="3341195"/>
            <a:ext cx="396587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i="1" dirty="0">
                <a:latin typeface="Times New Roman" pitchFamily="18" charset="0"/>
                <a:cs typeface="Times New Roman" pitchFamily="18" charset="0"/>
              </a:rPr>
              <a:t>Li </a:t>
            </a:r>
            <a:r>
              <a:rPr lang="tr-TR" sz="1600" b="1" i="1" dirty="0">
                <a:latin typeface="Times New Roman" pitchFamily="18" charset="0"/>
                <a:cs typeface="Times New Roman" pitchFamily="18" charset="0"/>
              </a:rPr>
              <a:t>-bearing pegmatite</a:t>
            </a:r>
            <a:r>
              <a:rPr lang="en-US" sz="1600" b="1" i="1" dirty="0">
                <a:latin typeface="Times New Roman" pitchFamily="18" charset="0"/>
                <a:cs typeface="Times New Roman" pitchFamily="18" charset="0"/>
              </a:rPr>
              <a:t> of the </a:t>
            </a:r>
            <a:r>
              <a:rPr lang="en-US" sz="1600" b="1" i="1" dirty="0" err="1">
                <a:latin typeface="Times New Roman" pitchFamily="18" charset="0"/>
                <a:cs typeface="Times New Roman" pitchFamily="18" charset="0"/>
              </a:rPr>
              <a:t>Tejsar</a:t>
            </a:r>
            <a:r>
              <a:rPr lang="en-US" sz="1600" b="1" i="1" dirty="0">
                <a:latin typeface="Times New Roman" pitchFamily="18" charset="0"/>
                <a:cs typeface="Times New Roman" pitchFamily="18" charset="0"/>
              </a:rPr>
              <a:t> complex: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0.3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wt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 Li</a:t>
            </a:r>
          </a:p>
        </p:txBody>
      </p:sp>
      <p:pic>
        <p:nvPicPr>
          <p:cNvPr id="13" name="Image 3" descr="Pages from Tzhsar alkaline ring complex.pdf">
            <a:extLst>
              <a:ext uri="{FF2B5EF4-FFF2-40B4-BE49-F238E27FC236}">
                <a16:creationId xmlns:a16="http://schemas.microsoft.com/office/drawing/2014/main" xmlns="" id="{5BB65CEA-A481-48E9-A3AB-6C2BDC09A84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9" t="6782" r="27376" b="47571"/>
          <a:stretch/>
        </p:blipFill>
        <p:spPr>
          <a:xfrm>
            <a:off x="306636" y="533111"/>
            <a:ext cx="3965872" cy="3624314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5640C46F-E619-4212-993B-BD4312A3950A}"/>
              </a:ext>
            </a:extLst>
          </p:cNvPr>
          <p:cNvSpPr/>
          <p:nvPr/>
        </p:nvSpPr>
        <p:spPr>
          <a:xfrm>
            <a:off x="1337045" y="3833375"/>
            <a:ext cx="3534449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b-NO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Meliksetian (1971); Sokoł et al. (2018)</a:t>
            </a:r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A9389668-25AD-4D1D-8D3D-7029D89C4D5A}"/>
              </a:ext>
            </a:extLst>
          </p:cNvPr>
          <p:cNvSpPr/>
          <p:nvPr/>
        </p:nvSpPr>
        <p:spPr>
          <a:xfrm>
            <a:off x="30290" y="4456687"/>
            <a:ext cx="340434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600" dirty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sz="1600" dirty="0" err="1">
                <a:latin typeface="Times New Roman" pitchFamily="18" charset="0"/>
                <a:cs typeface="Times New Roman" pitchFamily="18" charset="0"/>
              </a:rPr>
              <a:t>Tejsar</a:t>
            </a:r>
            <a:r>
              <a:rPr lang="en-GB" sz="1600" dirty="0">
                <a:latin typeface="Times New Roman" pitchFamily="18" charset="0"/>
                <a:cs typeface="Times New Roman" pitchFamily="18" charset="0"/>
              </a:rPr>
              <a:t> nepheline syenite complex has been identified as a major source of REEs (lanthanides, Sc, and Y) and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High Field Strength Elements (HFSE) (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Zr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Hf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Ti,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Ta)</a:t>
            </a:r>
            <a:r>
              <a:rPr lang="en-GB" sz="1600" dirty="0">
                <a:latin typeface="Times New Roman" pitchFamily="18" charset="0"/>
                <a:cs typeface="Times New Roman" pitchFamily="18" charset="0"/>
              </a:rPr>
              <a:t> in Armenia. Other elements that have been reported include:  </a:t>
            </a:r>
          </a:p>
          <a:p>
            <a:pPr algn="just"/>
            <a:r>
              <a:rPr lang="en-GB" sz="1600" b="1" dirty="0">
                <a:latin typeface="Times New Roman" pitchFamily="18" charset="0"/>
                <a:cs typeface="Times New Roman" pitchFamily="18" charset="0"/>
              </a:rPr>
              <a:t>0.3 </a:t>
            </a:r>
            <a:r>
              <a:rPr lang="en-GB" sz="1600" b="1" dirty="0" err="1">
                <a:latin typeface="Times New Roman" pitchFamily="18" charset="0"/>
                <a:cs typeface="Times New Roman" pitchFamily="18" charset="0"/>
              </a:rPr>
              <a:t>wt</a:t>
            </a:r>
            <a:r>
              <a:rPr lang="en-GB" sz="1600" b="1" dirty="0">
                <a:latin typeface="Times New Roman" pitchFamily="18" charset="0"/>
                <a:cs typeface="Times New Roman" pitchFamily="18" charset="0"/>
              </a:rPr>
              <a:t>% Li</a:t>
            </a:r>
          </a:p>
        </p:txBody>
      </p:sp>
      <p:graphicFrame>
        <p:nvGraphicFramePr>
          <p:cNvPr id="18" name="Chart 17">
            <a:extLst>
              <a:ext uri="{FF2B5EF4-FFF2-40B4-BE49-F238E27FC236}">
                <a16:creationId xmlns:a16="http://schemas.microsoft.com/office/drawing/2014/main" xmlns="" id="{65AAB6BA-30B5-4806-8786-1C80DF12913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8535784"/>
              </p:ext>
            </p:extLst>
          </p:nvPr>
        </p:nvGraphicFramePr>
        <p:xfrm>
          <a:off x="3592872" y="4225673"/>
          <a:ext cx="5520838" cy="25912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9" name="Picture 3">
            <a:extLst>
              <a:ext uri="{FF2B5EF4-FFF2-40B4-BE49-F238E27FC236}">
                <a16:creationId xmlns:a16="http://schemas.microsoft.com/office/drawing/2014/main" xmlns="" id="{24748080-139D-4FB1-822D-B8041D0FB9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98"/>
          <a:stretch/>
        </p:blipFill>
        <p:spPr bwMode="auto">
          <a:xfrm>
            <a:off x="4699639" y="551661"/>
            <a:ext cx="3965871" cy="2750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9A3B4301-5576-4635-911C-B265C30B0887}"/>
              </a:ext>
            </a:extLst>
          </p:cNvPr>
          <p:cNvSpPr/>
          <p:nvPr/>
        </p:nvSpPr>
        <p:spPr>
          <a:xfrm>
            <a:off x="6547602" y="6306339"/>
            <a:ext cx="27243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Hambaryan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et al. (in prep)</a:t>
            </a:r>
          </a:p>
        </p:txBody>
      </p:sp>
    </p:spTree>
    <p:extLst>
      <p:ext uri="{BB962C8B-B14F-4D97-AF65-F5344CB8AC3E}">
        <p14:creationId xmlns:p14="http://schemas.microsoft.com/office/powerpoint/2010/main" val="3687964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47BA95A5-7A15-4F70-BABB-94708D8B9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624767"/>
            <a:ext cx="7753739" cy="361209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507F36F1-BE16-4694-A817-613C150CCE81}"/>
              </a:ext>
            </a:extLst>
          </p:cNvPr>
          <p:cNvSpPr/>
          <p:nvPr/>
        </p:nvSpPr>
        <p:spPr>
          <a:xfrm>
            <a:off x="6134876" y="2185364"/>
            <a:ext cx="29391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6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Lithium pegmatite grades range from 0.15% to 1.5% Li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5E6384A-D16C-46D2-8284-12CD47BF45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877" y="4285497"/>
            <a:ext cx="8696456" cy="216526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CF05F67-C43E-48BC-8E76-0C623C76EF8C}"/>
              </a:ext>
            </a:extLst>
          </p:cNvPr>
          <p:cNvSpPr/>
          <p:nvPr/>
        </p:nvSpPr>
        <p:spPr>
          <a:xfrm>
            <a:off x="6522238" y="3349613"/>
            <a:ext cx="21483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John Sykes </a:t>
            </a:r>
          </a:p>
          <a:p>
            <a:r>
              <a:rPr lang="en-US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MinEx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Consulting 2019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4D45D64F-6A40-4C8A-8DBF-0B0456D14EC3}"/>
              </a:ext>
            </a:extLst>
          </p:cNvPr>
          <p:cNvSpPr/>
          <p:nvPr/>
        </p:nvSpPr>
        <p:spPr>
          <a:xfrm>
            <a:off x="6118916" y="6508124"/>
            <a:ext cx="29551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Heuberger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en-US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Morgenthaler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2023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708D7A6E-86B4-489D-B1BB-1948292E1CFB}"/>
              </a:ext>
            </a:extLst>
          </p:cNvPr>
          <p:cNvSpPr/>
          <p:nvPr/>
        </p:nvSpPr>
        <p:spPr>
          <a:xfrm>
            <a:off x="1634320" y="44723"/>
            <a:ext cx="6084230" cy="4205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133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Tonnage and grades of lithium pegmatites deposits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F179B13-56F3-484C-AE9D-BE292DC8768D}"/>
              </a:ext>
            </a:extLst>
          </p:cNvPr>
          <p:cNvSpPr/>
          <p:nvPr/>
        </p:nvSpPr>
        <p:spPr>
          <a:xfrm>
            <a:off x="6102699" y="932185"/>
            <a:ext cx="28226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55 lithium pegmatite resources globally</a:t>
            </a:r>
          </a:p>
        </p:txBody>
      </p:sp>
    </p:spTree>
    <p:extLst>
      <p:ext uri="{BB962C8B-B14F-4D97-AF65-F5344CB8AC3E}">
        <p14:creationId xmlns:p14="http://schemas.microsoft.com/office/powerpoint/2010/main" val="20639616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hri pegmatite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52"/>
          <a:stretch/>
        </p:blipFill>
        <p:spPr>
          <a:xfrm>
            <a:off x="4850296" y="860291"/>
            <a:ext cx="3986162" cy="2994360"/>
          </a:xfrm>
          <a:prstGeom prst="rect">
            <a:avLst/>
          </a:prstGeom>
        </p:spPr>
      </p:pic>
      <p:sp>
        <p:nvSpPr>
          <p:cNvPr id="8" name="Rectangle 31"/>
          <p:cNvSpPr>
            <a:spLocks noChangeArrowheads="1"/>
          </p:cNvSpPr>
          <p:nvPr/>
        </p:nvSpPr>
        <p:spPr bwMode="auto">
          <a:xfrm>
            <a:off x="28460" y="61820"/>
            <a:ext cx="914399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Southern Armenian Block: Potential for alkaline silicate REE-HFSE &amp; Li deposits related to Cenozoic mantle-dominated &amp; K-rich magmatism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458217" y="834816"/>
            <a:ext cx="33782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i="1" dirty="0" err="1">
                <a:solidFill>
                  <a:schemeClr val="bg1"/>
                </a:solidFill>
                <a:latin typeface="Helvetica"/>
                <a:cs typeface="Helvetica"/>
              </a:rPr>
              <a:t>Meghri</a:t>
            </a:r>
            <a:r>
              <a:rPr lang="tr-TR" sz="1200" i="1" dirty="0">
                <a:solidFill>
                  <a:schemeClr val="bg1"/>
                </a:solidFill>
                <a:latin typeface="Helvetica"/>
                <a:cs typeface="Helvetica"/>
              </a:rPr>
              <a:t>: </a:t>
            </a:r>
            <a:r>
              <a:rPr lang="tr-TR" sz="1200" i="1" dirty="0" err="1">
                <a:solidFill>
                  <a:schemeClr val="bg1"/>
                </a:solidFill>
                <a:latin typeface="Helvetica"/>
                <a:cs typeface="Helvetica"/>
              </a:rPr>
              <a:t>Monzogabbro-Monzodiorite</a:t>
            </a:r>
            <a:endParaRPr lang="tr-TR" sz="1200" i="1" dirty="0">
              <a:solidFill>
                <a:schemeClr val="bg1"/>
              </a:solidFill>
              <a:latin typeface="Helvetica"/>
              <a:cs typeface="Helvetica"/>
            </a:endParaRPr>
          </a:p>
          <a:p>
            <a:r>
              <a:rPr lang="tr-TR" sz="1200" i="1" dirty="0">
                <a:solidFill>
                  <a:schemeClr val="bg1"/>
                </a:solidFill>
                <a:latin typeface="Helvetica"/>
                <a:cs typeface="Helvetica"/>
              </a:rPr>
              <a:t>37-38 </a:t>
            </a:r>
            <a:r>
              <a:rPr lang="tr-TR" sz="1200" i="1" dirty="0" err="1">
                <a:solidFill>
                  <a:schemeClr val="bg1"/>
                </a:solidFill>
                <a:latin typeface="Helvetica"/>
                <a:cs typeface="Helvetica"/>
              </a:rPr>
              <a:t>Ma</a:t>
            </a:r>
            <a:r>
              <a:rPr lang="tr-TR" sz="1200" i="1" dirty="0">
                <a:solidFill>
                  <a:schemeClr val="bg1"/>
                </a:solidFill>
                <a:latin typeface="Helvetica"/>
                <a:cs typeface="Helvetica"/>
              </a:rPr>
              <a:t> (</a:t>
            </a:r>
            <a:r>
              <a:rPr lang="tr-TR" sz="1200" i="1" dirty="0" err="1">
                <a:solidFill>
                  <a:schemeClr val="bg1"/>
                </a:solidFill>
                <a:latin typeface="Helvetica"/>
                <a:cs typeface="Helvetica"/>
              </a:rPr>
              <a:t>Rezeau</a:t>
            </a:r>
            <a:r>
              <a:rPr lang="tr-TR" sz="1200" i="1" dirty="0">
                <a:solidFill>
                  <a:schemeClr val="bg1"/>
                </a:solidFill>
                <a:latin typeface="Helvetica"/>
                <a:cs typeface="Helvetica"/>
              </a:rPr>
              <a:t> et al., 2016)</a:t>
            </a:r>
            <a:endParaRPr lang="fr-FR" sz="1200" i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01905" y="3844654"/>
            <a:ext cx="414209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400" b="1" i="1" dirty="0">
                <a:latin typeface="Times New Roman" pitchFamily="18" charset="0"/>
                <a:cs typeface="Times New Roman" pitchFamily="18" charset="0"/>
              </a:rPr>
              <a:t>Spodumene-bearing</a:t>
            </a:r>
            <a:r>
              <a:rPr lang="en-US" sz="1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sz="1400" b="1" i="1" dirty="0">
                <a:latin typeface="Times New Roman" pitchFamily="18" charset="0"/>
                <a:cs typeface="Times New Roman" pitchFamily="18" charset="0"/>
              </a:rPr>
              <a:t>pegmatite</a:t>
            </a:r>
            <a:r>
              <a:rPr lang="en-US" sz="1400" b="1" i="1" dirty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US" sz="1400" b="1" i="1" dirty="0" err="1">
                <a:latin typeface="Times New Roman" pitchFamily="18" charset="0"/>
                <a:cs typeface="Times New Roman" pitchFamily="18" charset="0"/>
              </a:rPr>
              <a:t>Meghri</a:t>
            </a:r>
            <a:r>
              <a:rPr lang="en-US" sz="1400" b="1" i="1" dirty="0">
                <a:latin typeface="Times New Roman" pitchFamily="18" charset="0"/>
                <a:cs typeface="Times New Roman" pitchFamily="18" charset="0"/>
              </a:rPr>
              <a:t> complex</a:t>
            </a:r>
            <a:endParaRPr lang="fr-FR" sz="1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141569" y="3998890"/>
            <a:ext cx="7791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b="1" i="1" dirty="0" err="1">
                <a:latin typeface="Helvetica"/>
                <a:cs typeface="Helvetica"/>
              </a:rPr>
              <a:t>Li</a:t>
            </a:r>
            <a:r>
              <a:rPr lang="tr-TR" sz="1200" b="1" i="1" dirty="0">
                <a:latin typeface="Helvetica"/>
                <a:cs typeface="Helvetica"/>
              </a:rPr>
              <a:t> </a:t>
            </a:r>
            <a:r>
              <a:rPr lang="tr-TR" sz="1200" b="1" i="1" dirty="0" err="1">
                <a:latin typeface="Helvetica"/>
                <a:cs typeface="Helvetica"/>
              </a:rPr>
              <a:t>pegm</a:t>
            </a:r>
            <a:r>
              <a:rPr lang="tr-TR" sz="1200" b="1" i="1" dirty="0">
                <a:latin typeface="Helvetica"/>
                <a:cs typeface="Helvetica"/>
              </a:rPr>
              <a:t>.</a:t>
            </a:r>
            <a:endParaRPr lang="fr-FR" sz="1200" b="1" i="1" dirty="0"/>
          </a:p>
        </p:txBody>
      </p:sp>
      <p:sp>
        <p:nvSpPr>
          <p:cNvPr id="15" name="Rectangle 14"/>
          <p:cNvSpPr/>
          <p:nvPr/>
        </p:nvSpPr>
        <p:spPr>
          <a:xfrm>
            <a:off x="25068" y="5321642"/>
            <a:ext cx="36377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i="1" dirty="0">
                <a:latin typeface="Helvetica"/>
                <a:cs typeface="Helvetica"/>
              </a:rPr>
              <a:t>Chemical analysis in the </a:t>
            </a:r>
            <a:r>
              <a:rPr lang="en-US" sz="1200" i="1" dirty="0" err="1">
                <a:latin typeface="Helvetica"/>
                <a:cs typeface="Helvetica"/>
              </a:rPr>
              <a:t>spodumene</a:t>
            </a:r>
            <a:r>
              <a:rPr lang="en-US" sz="1200" i="1" dirty="0">
                <a:latin typeface="Helvetica"/>
                <a:cs typeface="Helvetica"/>
              </a:rPr>
              <a:t>-bearing sample of pegmatite revealed Li (1.80%), Be (0.006%), </a:t>
            </a:r>
            <a:r>
              <a:rPr lang="en-US" sz="1200" i="1" dirty="0" err="1">
                <a:latin typeface="Helvetica"/>
                <a:cs typeface="Helvetica"/>
              </a:rPr>
              <a:t>Rb</a:t>
            </a:r>
            <a:r>
              <a:rPr lang="en-US" sz="1200" i="1" dirty="0">
                <a:latin typeface="Helvetica"/>
                <a:cs typeface="Helvetica"/>
              </a:rPr>
              <a:t> (0.16%). In addition, spectral analysis identified the following elements: Be (0.03%), Li (&gt; 3%), Si, Al, Fe, Ca, Na (~ 1.0%), Sn, </a:t>
            </a:r>
            <a:r>
              <a:rPr lang="en-US" sz="1200" i="1" dirty="0" err="1">
                <a:latin typeface="Helvetica"/>
                <a:cs typeface="Helvetica"/>
              </a:rPr>
              <a:t>Ti</a:t>
            </a:r>
            <a:r>
              <a:rPr lang="en-US" sz="1200" i="1" dirty="0">
                <a:latin typeface="Helvetica"/>
                <a:cs typeface="Helvetica"/>
              </a:rPr>
              <a:t>, </a:t>
            </a:r>
            <a:r>
              <a:rPr lang="en-US" sz="1200" i="1" dirty="0" err="1">
                <a:latin typeface="Helvetica"/>
                <a:cs typeface="Helvetica"/>
              </a:rPr>
              <a:t>Mn</a:t>
            </a:r>
            <a:r>
              <a:rPr lang="en-US" sz="1200" i="1" dirty="0">
                <a:latin typeface="Helvetica"/>
                <a:cs typeface="Helvetica"/>
              </a:rPr>
              <a:t> (0.1%), </a:t>
            </a:r>
            <a:r>
              <a:rPr lang="en-US" sz="1200" i="1" dirty="0" err="1">
                <a:latin typeface="Helvetica"/>
                <a:cs typeface="Helvetica"/>
              </a:rPr>
              <a:t>Nb</a:t>
            </a:r>
            <a:r>
              <a:rPr lang="en-US" sz="1200" i="1" dirty="0">
                <a:latin typeface="Helvetica"/>
                <a:cs typeface="Helvetica"/>
              </a:rPr>
              <a:t>, Cu, Zn (0.03%).</a:t>
            </a:r>
          </a:p>
        </p:txBody>
      </p:sp>
      <p:pic>
        <p:nvPicPr>
          <p:cNvPr id="1026" name="Picture 2" descr="D:\2023\SGA 2023 Zurich\Reseau et al. 2018 Petrolog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21" y="721595"/>
            <a:ext cx="3790580" cy="4317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066459" y="4600736"/>
            <a:ext cx="1773242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1200" i="1" dirty="0" err="1">
                <a:solidFill>
                  <a:srgbClr val="000000"/>
                </a:solidFill>
                <a:latin typeface="Helvetica"/>
                <a:cs typeface="Helvetica"/>
              </a:rPr>
              <a:t>Karamyan</a:t>
            </a:r>
            <a:r>
              <a:rPr lang="en-GB" sz="1200" i="1" dirty="0">
                <a:solidFill>
                  <a:srgbClr val="000000"/>
                </a:solidFill>
                <a:latin typeface="Helvetica"/>
                <a:cs typeface="Helvetica"/>
              </a:rPr>
              <a:t> et al. 1974; </a:t>
            </a:r>
          </a:p>
          <a:p>
            <a:r>
              <a:rPr lang="en-GB" sz="1200" i="1" dirty="0" err="1">
                <a:solidFill>
                  <a:srgbClr val="000000"/>
                </a:solidFill>
                <a:latin typeface="Helvetica"/>
                <a:cs typeface="Helvetica"/>
              </a:rPr>
              <a:t>Rezeau</a:t>
            </a:r>
            <a:r>
              <a:rPr lang="en-GB" sz="1200" i="1" dirty="0">
                <a:solidFill>
                  <a:srgbClr val="000000"/>
                </a:solidFill>
                <a:latin typeface="Helvetica"/>
                <a:cs typeface="Helvetica"/>
              </a:rPr>
              <a:t> et al. 2018</a:t>
            </a:r>
            <a:endParaRPr lang="en-US" sz="1200" i="1" dirty="0">
              <a:solidFill>
                <a:srgbClr val="000000"/>
              </a:solidFill>
              <a:latin typeface="Helvetica"/>
              <a:cs typeface="Helvetica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CC0FBD25-9445-46BA-81D1-2C0A36CAB996}"/>
              </a:ext>
            </a:extLst>
          </p:cNvPr>
          <p:cNvSpPr/>
          <p:nvPr/>
        </p:nvSpPr>
        <p:spPr>
          <a:xfrm>
            <a:off x="6463626" y="6410904"/>
            <a:ext cx="27243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Hambaryan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et al. (in prep)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xmlns="" id="{1788B739-F5A2-4711-8ED9-80003C56615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955466"/>
              </p:ext>
            </p:extLst>
          </p:nvPr>
        </p:nvGraphicFramePr>
        <p:xfrm>
          <a:off x="3706762" y="4142782"/>
          <a:ext cx="5437238" cy="26384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7480086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BF505002-504E-4948-9DAF-5298A05463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967BE2C4-CB53-4C7D-8D56-57375B05E47C}"/>
              </a:ext>
            </a:extLst>
          </p:cNvPr>
          <p:cNvSpPr/>
          <p:nvPr/>
        </p:nvSpPr>
        <p:spPr>
          <a:xfrm>
            <a:off x="5647530" y="6457890"/>
            <a:ext cx="3496470" cy="40011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Pegmatites of the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Meghri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pluton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633536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Dini 1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04" t="23084" r="12891" b="35442"/>
          <a:stretch/>
        </p:blipFill>
        <p:spPr>
          <a:xfrm>
            <a:off x="214549" y="1709171"/>
            <a:ext cx="5851953" cy="464089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27AE5F56-1F6B-4499-BD1F-D4C9232EE25E}"/>
              </a:ext>
            </a:extLst>
          </p:cNvPr>
          <p:cNvSpPr/>
          <p:nvPr/>
        </p:nvSpPr>
        <p:spPr>
          <a:xfrm>
            <a:off x="6312310" y="1897888"/>
            <a:ext cx="261714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Zinnwaldite- and tourmaline-bearing rocks, Elba Island, Italy </a:t>
            </a:r>
            <a:endParaRPr lang="en-US" sz="2000" dirty="0"/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81720D47-5992-4D83-B92C-617C09E6042A}"/>
              </a:ext>
            </a:extLst>
          </p:cNvPr>
          <p:cNvSpPr/>
          <p:nvPr/>
        </p:nvSpPr>
        <p:spPr>
          <a:xfrm>
            <a:off x="0" y="6430579"/>
            <a:ext cx="70450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Li- micas (Zinnwaldite) and tourmaline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orbicules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schorl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elbaite)  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17985CE3-FFCF-46D3-A693-2FDDB9A6F7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98" y="0"/>
            <a:ext cx="7395618" cy="170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8343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634" y="3325006"/>
            <a:ext cx="3145996" cy="2359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D:\2023\SGA 2023 Zurich\Reseau et al. 2018 Petrolog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6" y="542590"/>
            <a:ext cx="4381033" cy="4990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313765" y="3961996"/>
            <a:ext cx="4381032" cy="2974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333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</a:t>
            </a:r>
            <a:r>
              <a:rPr lang="en-GB" sz="1333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Rezeau</a:t>
            </a:r>
            <a:r>
              <a:rPr lang="en-GB" sz="1333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at el. 2017, based on the </a:t>
            </a:r>
            <a:r>
              <a:rPr lang="en-GB" sz="1333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Karamyan</a:t>
            </a:r>
            <a:r>
              <a:rPr lang="en-GB" sz="1333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al. 1974</a:t>
            </a:r>
          </a:p>
        </p:txBody>
      </p:sp>
      <p:pic>
        <p:nvPicPr>
          <p:cNvPr id="17" name="Picture 16" descr="C:\Users\PCC\Downloads\367488318_315237790984695_5898624073640183788_n.jpg">
            <a:extLst>
              <a:ext uri="{FF2B5EF4-FFF2-40B4-BE49-F238E27FC236}">
                <a16:creationId xmlns:a16="http://schemas.microsoft.com/office/drawing/2014/main" xmlns="" id="{944B2D18-6C05-48B5-8641-0723D2529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634" y="627697"/>
            <a:ext cx="3145996" cy="2599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 descr="A hand holding a red pocket knife&#10;&#10;Description automatically generated with low confidence">
            <a:extLst>
              <a:ext uri="{FF2B5EF4-FFF2-40B4-BE49-F238E27FC236}">
                <a16:creationId xmlns:a16="http://schemas.microsoft.com/office/drawing/2014/main" xmlns="" id="{D212F069-53E6-4411-9F06-EDA8A11351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353" y="4329577"/>
            <a:ext cx="3607705" cy="2406641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xmlns="" id="{972D4940-33F4-4D72-AD30-2F444A0CB6F6}"/>
              </a:ext>
            </a:extLst>
          </p:cNvPr>
          <p:cNvSpPr/>
          <p:nvPr/>
        </p:nvSpPr>
        <p:spPr>
          <a:xfrm>
            <a:off x="2741978" y="2547375"/>
            <a:ext cx="259919" cy="24638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D3B39930-4646-4A4B-9611-AD8FDA6E3744}"/>
              </a:ext>
            </a:extLst>
          </p:cNvPr>
          <p:cNvSpPr/>
          <p:nvPr/>
        </p:nvSpPr>
        <p:spPr>
          <a:xfrm>
            <a:off x="4357693" y="5679878"/>
            <a:ext cx="47863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Tourmaline-bearing rocks of </a:t>
            </a:r>
            <a:r>
              <a:rPr lang="en-US" sz="1600" b="1" dirty="0" err="1">
                <a:latin typeface="Times New Roman" pitchFamily="18" charset="0"/>
                <a:cs typeface="Times New Roman" pitchFamily="18" charset="0"/>
              </a:rPr>
              <a:t>Vank-Kaler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b="1" dirty="0" err="1">
                <a:latin typeface="Times New Roman" pitchFamily="18" charset="0"/>
                <a:cs typeface="Times New Roman" pitchFamily="18" charset="0"/>
              </a:rPr>
              <a:t>Meghri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 pluton, south Armenia: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Li 0.1-0.3%;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0.03-0.1%;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0.1-0.3%; Be 0.01-0.03%; as well as La, Cu, Mo,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Ni, Co, V (</a:t>
            </a:r>
            <a:r>
              <a:rPr lang="en-US" sz="1600" i="1" dirty="0" err="1">
                <a:latin typeface="Times New Roman" pitchFamily="18" charset="0"/>
                <a:cs typeface="Times New Roman" pitchFamily="18" charset="0"/>
              </a:rPr>
              <a:t>Meliksetyan</a:t>
            </a:r>
            <a:r>
              <a:rPr lang="en-US" sz="1600" i="1" dirty="0">
                <a:latin typeface="Times New Roman" pitchFamily="18" charset="0"/>
                <a:cs typeface="Times New Roman" pitchFamily="18" charset="0"/>
              </a:rPr>
              <a:t> B.M, 1986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  <p:sp>
        <p:nvSpPr>
          <p:cNvPr id="11" name="Rectangle 31">
            <a:extLst>
              <a:ext uri="{FF2B5EF4-FFF2-40B4-BE49-F238E27FC236}">
                <a16:creationId xmlns:a16="http://schemas.microsoft.com/office/drawing/2014/main" xmlns="" id="{204A7490-7D6C-406F-BDE0-8309736253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676" y="90471"/>
            <a:ext cx="885859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Tourmaline-bearing rocks of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Vank-Kaler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Meghri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pluton</a:t>
            </a:r>
            <a:r>
              <a:rPr lang="hy-AM" sz="2000" b="1" dirty="0">
                <a:latin typeface="Times New Roman" pitchFamily="18" charset="0"/>
                <a:cs typeface="Times New Roman" pitchFamily="18" charset="0"/>
              </a:rPr>
              <a:t>։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any lithium potential?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1242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8460846"/>
              </p:ext>
            </p:extLst>
          </p:nvPr>
        </p:nvGraphicFramePr>
        <p:xfrm>
          <a:off x="46994" y="2479720"/>
          <a:ext cx="5711388" cy="2315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0143">
                  <a:extLst>
                    <a:ext uri="{9D8B030D-6E8A-4147-A177-3AD203B41FA5}">
                      <a16:colId xmlns:a16="http://schemas.microsoft.com/office/drawing/2014/main" xmlns="" val="798292061"/>
                    </a:ext>
                  </a:extLst>
                </a:gridCol>
                <a:gridCol w="724792">
                  <a:extLst>
                    <a:ext uri="{9D8B030D-6E8A-4147-A177-3AD203B41FA5}">
                      <a16:colId xmlns:a16="http://schemas.microsoft.com/office/drawing/2014/main" xmlns="" val="522905021"/>
                    </a:ext>
                  </a:extLst>
                </a:gridCol>
                <a:gridCol w="1191377">
                  <a:extLst>
                    <a:ext uri="{9D8B030D-6E8A-4147-A177-3AD203B41FA5}">
                      <a16:colId xmlns:a16="http://schemas.microsoft.com/office/drawing/2014/main" xmlns="" val="2395140394"/>
                    </a:ext>
                  </a:extLst>
                </a:gridCol>
                <a:gridCol w="2535076">
                  <a:extLst>
                    <a:ext uri="{9D8B030D-6E8A-4147-A177-3AD203B41FA5}">
                      <a16:colId xmlns:a16="http://schemas.microsoft.com/office/drawing/2014/main" xmlns="" val="3625229906"/>
                    </a:ext>
                  </a:extLst>
                </a:gridCol>
              </a:tblGrid>
              <a:tr h="500653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Mine site name</a:t>
                      </a:r>
                    </a:p>
                  </a:txBody>
                  <a:tcPr marT="34290" marB="3429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i="0" u="none" strike="noStrike" kern="1200" baseline="0" dirty="0">
                          <a:solidFill>
                            <a:schemeClr val="lt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Re g/t 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i="0" u="none" strike="noStrike" kern="1200" baseline="0" dirty="0">
                          <a:solidFill>
                            <a:schemeClr val="lt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Estimated t Re 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i="0" u="none" strike="noStrike" kern="1200" baseline="0" dirty="0">
                          <a:solidFill>
                            <a:schemeClr val="lt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Data sources 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89360487"/>
                  </a:ext>
                </a:extLst>
              </a:tr>
              <a:tr h="500653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 err="1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Kadjaran</a:t>
                      </a:r>
                      <a:r>
                        <a:rPr lang="en-US" sz="1200" b="1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endParaRPr lang="en-US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2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0.26 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2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500 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2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a-DK" sz="12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Website 2016- 05-01; John et al. (2017) </a:t>
                      </a:r>
                      <a:endParaRPr lang="en-US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2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41800182"/>
                  </a:ext>
                </a:extLst>
              </a:tr>
              <a:tr h="314146">
                <a:tc>
                  <a:txBody>
                    <a:bodyPr/>
                    <a:lstStyle/>
                    <a:p>
                      <a:r>
                        <a:rPr lang="en-US" sz="12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Teghout</a:t>
                      </a:r>
                      <a:endParaRPr lang="en-US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2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0.10</a:t>
                      </a: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2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</a:t>
                      </a: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2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Website 2016- 06-02</a:t>
                      </a: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2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07412269"/>
                  </a:ext>
                </a:extLst>
              </a:tr>
              <a:tr h="685830">
                <a:tc>
                  <a:txBody>
                    <a:bodyPr/>
                    <a:lstStyle/>
                    <a:p>
                      <a:r>
                        <a:rPr lang="en-US" sz="12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Agarak</a:t>
                      </a:r>
                      <a:endParaRPr lang="en-US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2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0.34</a:t>
                      </a: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2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2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Singer et al. (2008); </a:t>
                      </a:r>
                      <a:r>
                        <a:rPr lang="en-US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Berzina</a:t>
                      </a:r>
                      <a:r>
                        <a:rPr lang="en-US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et al. (2005); John and Taylor (2016); Barton et al. (2020)</a:t>
                      </a: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2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66299978"/>
                  </a:ext>
                </a:extLst>
              </a:tr>
              <a:tr h="314146">
                <a:tc>
                  <a:txBody>
                    <a:bodyPr/>
                    <a:lstStyle/>
                    <a:p>
                      <a:r>
                        <a:rPr lang="en-US" sz="12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Dastakert</a:t>
                      </a:r>
                      <a:endParaRPr lang="en-US" sz="1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2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0.17</a:t>
                      </a: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2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2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Sinclair et al. (2016)</a:t>
                      </a:r>
                    </a:p>
                  </a:txBody>
                  <a:tcPr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2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2907235"/>
                  </a:ext>
                </a:extLst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543" y="291293"/>
            <a:ext cx="4999662" cy="2131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6650585" y="217258"/>
            <a:ext cx="2451393" cy="2603175"/>
            <a:chOff x="5758665" y="460478"/>
            <a:chExt cx="2624175" cy="2786655"/>
          </a:xfrm>
        </p:grpSpPr>
        <p:pic>
          <p:nvPicPr>
            <p:cNvPr id="10" name="Picture 9" descr="Re Pie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8665" y="753972"/>
              <a:ext cx="2540071" cy="2464538"/>
            </a:xfrm>
            <a:prstGeom prst="rect">
              <a:avLst/>
            </a:prstGeom>
          </p:spPr>
        </p:pic>
        <p:sp>
          <p:nvSpPr>
            <p:cNvPr id="11" name="Text Box 3"/>
            <p:cNvSpPr txBox="1">
              <a:spLocks noChangeArrowheads="1"/>
            </p:cNvSpPr>
            <p:nvPr/>
          </p:nvSpPr>
          <p:spPr bwMode="auto">
            <a:xfrm>
              <a:off x="7065209" y="1856562"/>
              <a:ext cx="1159692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2pPr>
              <a:lvl3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3pPr>
              <a:lvl4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4pPr>
              <a:lvl5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9pPr>
            </a:lstStyle>
            <a:p>
              <a:r>
                <a:rPr lang="fr-FR" sz="1200" dirty="0"/>
                <a:t>Chile (50.4 %)</a:t>
              </a:r>
            </a:p>
          </p:txBody>
        </p:sp>
        <p:sp>
          <p:nvSpPr>
            <p:cNvPr id="12" name="Text Box 3"/>
            <p:cNvSpPr txBox="1">
              <a:spLocks noChangeArrowheads="1"/>
            </p:cNvSpPr>
            <p:nvPr/>
          </p:nvSpPr>
          <p:spPr bwMode="auto">
            <a:xfrm>
              <a:off x="5758665" y="460478"/>
              <a:ext cx="163147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2pPr>
              <a:lvl3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3pPr>
              <a:lvl4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4pPr>
              <a:lvl5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9pPr>
            </a:lstStyle>
            <a:p>
              <a:r>
                <a:rPr lang="fr-FR" sz="1400" b="1" dirty="0">
                  <a:solidFill>
                    <a:srgbClr val="5071B8"/>
                  </a:solidFill>
                </a:rPr>
                <a:t>Armenia (0.44 %)</a:t>
              </a:r>
            </a:p>
          </p:txBody>
        </p:sp>
        <p:sp>
          <p:nvSpPr>
            <p:cNvPr id="13" name="Text Box 3"/>
            <p:cNvSpPr txBox="1">
              <a:spLocks noChangeArrowheads="1"/>
            </p:cNvSpPr>
            <p:nvPr/>
          </p:nvSpPr>
          <p:spPr bwMode="auto">
            <a:xfrm rot="16857971">
              <a:off x="6430604" y="2671149"/>
              <a:ext cx="890294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2pPr>
              <a:lvl3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3pPr>
              <a:lvl4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4pPr>
              <a:lvl5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9pPr>
            </a:lstStyle>
            <a:p>
              <a:r>
                <a:rPr lang="fr-FR" sz="900" dirty="0"/>
                <a:t>China (4.2 %)</a:t>
              </a:r>
            </a:p>
          </p:txBody>
        </p:sp>
        <p:sp>
          <p:nvSpPr>
            <p:cNvPr id="14" name="Text Box 3"/>
            <p:cNvSpPr txBox="1">
              <a:spLocks noChangeArrowheads="1"/>
            </p:cNvSpPr>
            <p:nvPr/>
          </p:nvSpPr>
          <p:spPr bwMode="auto">
            <a:xfrm>
              <a:off x="5758665" y="2908579"/>
              <a:ext cx="72077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2pPr>
              <a:lvl3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3pPr>
              <a:lvl4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4pPr>
              <a:lvl5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9pPr>
            </a:lstStyle>
            <a:p>
              <a:r>
                <a:rPr lang="fr-FR" sz="800" dirty="0"/>
                <a:t>Kazakhstan</a:t>
              </a:r>
            </a:p>
            <a:p>
              <a:r>
                <a:rPr lang="fr-FR" sz="800" dirty="0"/>
                <a:t>(0.84%)</a:t>
              </a:r>
            </a:p>
          </p:txBody>
        </p:sp>
        <p:sp>
          <p:nvSpPr>
            <p:cNvPr id="15" name="Text Box 3"/>
            <p:cNvSpPr txBox="1">
              <a:spLocks noChangeArrowheads="1"/>
            </p:cNvSpPr>
            <p:nvPr/>
          </p:nvSpPr>
          <p:spPr bwMode="auto">
            <a:xfrm rot="18176090">
              <a:off x="6160439" y="2566197"/>
              <a:ext cx="864652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2pPr>
              <a:lvl3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3pPr>
              <a:lvl4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4pPr>
              <a:lvl5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9pPr>
            </a:lstStyle>
            <a:p>
              <a:r>
                <a:rPr lang="fr-FR" sz="900" dirty="0" err="1"/>
                <a:t>Korea</a:t>
              </a:r>
              <a:r>
                <a:rPr lang="fr-FR" sz="900" dirty="0"/>
                <a:t> (4.7%)</a:t>
              </a:r>
            </a:p>
          </p:txBody>
        </p:sp>
        <p:sp>
          <p:nvSpPr>
            <p:cNvPr id="16" name="Text Box 3"/>
            <p:cNvSpPr txBox="1">
              <a:spLocks noChangeArrowheads="1"/>
            </p:cNvSpPr>
            <p:nvPr/>
          </p:nvSpPr>
          <p:spPr bwMode="auto">
            <a:xfrm>
              <a:off x="5985559" y="2021090"/>
              <a:ext cx="669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2pPr>
              <a:lvl3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3pPr>
              <a:lvl4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4pPr>
              <a:lvl5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9pPr>
            </a:lstStyle>
            <a:p>
              <a:pPr algn="ctr"/>
              <a:r>
                <a:rPr lang="fr-FR" sz="1000" dirty="0"/>
                <a:t>U.S.A.</a:t>
              </a:r>
            </a:p>
            <a:p>
              <a:pPr algn="ctr"/>
              <a:r>
                <a:rPr lang="fr-FR" sz="1000" dirty="0"/>
                <a:t>(15.6 %)</a:t>
              </a:r>
            </a:p>
          </p:txBody>
        </p:sp>
        <p:sp>
          <p:nvSpPr>
            <p:cNvPr id="17" name="Text Box 3"/>
            <p:cNvSpPr txBox="1">
              <a:spLocks noChangeArrowheads="1"/>
            </p:cNvSpPr>
            <p:nvPr/>
          </p:nvSpPr>
          <p:spPr bwMode="auto">
            <a:xfrm>
              <a:off x="6033633" y="1373475"/>
              <a:ext cx="669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2pPr>
              <a:lvl3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3pPr>
              <a:lvl4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4pPr>
              <a:lvl5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9pPr>
            </a:lstStyle>
            <a:p>
              <a:pPr algn="ctr"/>
              <a:r>
                <a:rPr lang="fr-FR" sz="1000" dirty="0" err="1"/>
                <a:t>Poland</a:t>
              </a:r>
              <a:endParaRPr lang="fr-FR" sz="1000" dirty="0"/>
            </a:p>
            <a:p>
              <a:pPr algn="ctr"/>
              <a:r>
                <a:rPr lang="fr-FR" sz="1000" dirty="0"/>
                <a:t>(15.6 %)</a:t>
              </a: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 rot="4675542">
              <a:off x="6417048" y="1016651"/>
              <a:ext cx="81904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2pPr>
              <a:lvl3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3pPr>
              <a:lvl4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4pPr>
              <a:lvl5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9pPr>
            </a:lstStyle>
            <a:p>
              <a:pPr algn="ctr"/>
              <a:r>
                <a:rPr lang="fr-FR" sz="1000" dirty="0" err="1"/>
                <a:t>Uzbekistan</a:t>
              </a:r>
              <a:endParaRPr lang="fr-FR" sz="1000" dirty="0"/>
            </a:p>
            <a:p>
              <a:pPr algn="ctr"/>
              <a:r>
                <a:rPr lang="fr-FR" sz="1000" dirty="0"/>
                <a:t>(8.2 %)</a:t>
              </a:r>
            </a:p>
          </p:txBody>
        </p:sp>
        <p:sp>
          <p:nvSpPr>
            <p:cNvPr id="20" name="Bent Arrow 19"/>
            <p:cNvSpPr/>
            <p:nvPr/>
          </p:nvSpPr>
          <p:spPr>
            <a:xfrm rot="10266550">
              <a:off x="7054306" y="757319"/>
              <a:ext cx="255027" cy="321309"/>
            </a:xfrm>
            <a:prstGeom prst="bentArrow">
              <a:avLst/>
            </a:prstGeom>
            <a:solidFill>
              <a:srgbClr val="5071B8"/>
            </a:solidFill>
            <a:ln>
              <a:solidFill>
                <a:srgbClr val="5071B8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 flipV="1">
              <a:off x="6311115" y="3124124"/>
              <a:ext cx="307975" cy="44450"/>
            </a:xfrm>
            <a:prstGeom prst="straightConnector1">
              <a:avLst/>
            </a:prstGeom>
            <a:ln>
              <a:solidFill>
                <a:srgbClr val="DFA30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 Box 3"/>
            <p:cNvSpPr txBox="1">
              <a:spLocks noChangeArrowheads="1"/>
            </p:cNvSpPr>
            <p:nvPr/>
          </p:nvSpPr>
          <p:spPr bwMode="auto">
            <a:xfrm>
              <a:off x="7401181" y="2993949"/>
              <a:ext cx="981659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  <a:cs typeface="ＭＳ Ｐゴシック" charset="0"/>
                </a:defRPr>
              </a:lvl1pPr>
              <a:lvl2pPr marL="37931725" indent="-37474525"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2pPr>
              <a:lvl3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3pPr>
              <a:lvl4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4pPr>
              <a:lvl5pPr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Helvetica" charset="0"/>
                  <a:ea typeface="ＭＳ Ｐゴシック" charset="0"/>
                </a:defRPr>
              </a:lvl9pPr>
            </a:lstStyle>
            <a:p>
              <a:pPr algn="ctr"/>
              <a:r>
                <a:rPr lang="fr-FR" sz="1000" i="1" dirty="0">
                  <a:solidFill>
                    <a:srgbClr val="000000"/>
                  </a:solidFill>
                </a:rPr>
                <a:t>USGS (2023)</a:t>
              </a:r>
            </a:p>
          </p:txBody>
        </p:sp>
      </p:grpSp>
      <p:sp>
        <p:nvSpPr>
          <p:cNvPr id="3" name="Rectangle 2"/>
          <p:cNvSpPr/>
          <p:nvPr/>
        </p:nvSpPr>
        <p:spPr>
          <a:xfrm>
            <a:off x="131625" y="9927"/>
            <a:ext cx="6290917" cy="369332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High Re potential of porphyry Cu-Mo deposits in Armenia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891349" y="2896602"/>
            <a:ext cx="31804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average Re concentrations in molybdenites of porphyry Cu-Mo deposits</a:t>
            </a:r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5645743" y="1628243"/>
            <a:ext cx="120416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</a:defRPr>
            </a:lvl2pPr>
            <a:lvl3pPr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</a:defRPr>
            </a:lvl3pPr>
            <a:lvl4pPr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</a:defRPr>
            </a:lvl4pPr>
            <a:lvl5pPr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</a:defRPr>
            </a:lvl9pPr>
          </a:lstStyle>
          <a:p>
            <a:pPr algn="ctr"/>
            <a:r>
              <a:rPr lang="fr-FR" sz="1200" b="1" i="1" dirty="0" err="1">
                <a:solidFill>
                  <a:srgbClr val="000000"/>
                </a:solidFill>
              </a:rPr>
              <a:t>Re</a:t>
            </a:r>
            <a:r>
              <a:rPr lang="fr-FR" sz="1200" b="1" i="1" dirty="0">
                <a:solidFill>
                  <a:srgbClr val="000000"/>
                </a:solidFill>
              </a:rPr>
              <a:t> world production 2021:</a:t>
            </a:r>
          </a:p>
          <a:p>
            <a:pPr algn="ctr"/>
            <a:r>
              <a:rPr lang="fr-FR" sz="1200" b="1" i="1" dirty="0">
                <a:solidFill>
                  <a:srgbClr val="000000"/>
                </a:solidFill>
              </a:rPr>
              <a:t>59.5 tons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878010" y="3010061"/>
            <a:ext cx="3180422" cy="2085989"/>
            <a:chOff x="5893338" y="3018291"/>
            <a:chExt cx="3180422" cy="2156266"/>
          </a:xfrm>
        </p:grpSpPr>
        <p:graphicFrame>
          <p:nvGraphicFramePr>
            <p:cNvPr id="23" name="Диаграмма 3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750654294"/>
                </p:ext>
              </p:extLst>
            </p:nvPr>
          </p:nvGraphicFramePr>
          <p:xfrm>
            <a:off x="5893338" y="3018291"/>
            <a:ext cx="3180422" cy="215626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4" name="TextBox 1"/>
            <p:cNvSpPr txBox="1"/>
            <p:nvPr/>
          </p:nvSpPr>
          <p:spPr>
            <a:xfrm rot="18160670">
              <a:off x="7146468" y="4381971"/>
              <a:ext cx="576971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 err="1">
                  <a:latin typeface="Times New Roman" pitchFamily="18" charset="0"/>
                  <a:cs typeface="Times New Roman" pitchFamily="18" charset="0"/>
                </a:rPr>
                <a:t>Kadjaran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TextBox 1"/>
            <p:cNvSpPr txBox="1"/>
            <p:nvPr/>
          </p:nvSpPr>
          <p:spPr>
            <a:xfrm rot="18082275">
              <a:off x="6903230" y="4412157"/>
              <a:ext cx="500748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 err="1">
                  <a:latin typeface="Times New Roman" pitchFamily="18" charset="0"/>
                  <a:cs typeface="Times New Roman" pitchFamily="18" charset="0"/>
                </a:rPr>
                <a:t>Agarak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" name="TextBox 1"/>
            <p:cNvSpPr txBox="1"/>
            <p:nvPr/>
          </p:nvSpPr>
          <p:spPr>
            <a:xfrm rot="18117365">
              <a:off x="7660890" y="4389774"/>
              <a:ext cx="437782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 err="1">
                  <a:latin typeface="Times New Roman" pitchFamily="18" charset="0"/>
                  <a:cs typeface="Times New Roman" pitchFamily="18" charset="0"/>
                </a:rPr>
                <a:t>Lichk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TextBox 1"/>
            <p:cNvSpPr txBox="1"/>
            <p:nvPr/>
          </p:nvSpPr>
          <p:spPr>
            <a:xfrm rot="18116148">
              <a:off x="7804625" y="4372428"/>
              <a:ext cx="606797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 err="1">
                  <a:latin typeface="Times New Roman" pitchFamily="18" charset="0"/>
                  <a:cs typeface="Times New Roman" pitchFamily="18" charset="0"/>
                </a:rPr>
                <a:t>Aygedzor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TextBox 1"/>
            <p:cNvSpPr txBox="1"/>
            <p:nvPr/>
          </p:nvSpPr>
          <p:spPr>
            <a:xfrm rot="18115650">
              <a:off x="6141438" y="4376448"/>
              <a:ext cx="58857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 err="1">
                  <a:latin typeface="Times New Roman" pitchFamily="18" charset="0"/>
                  <a:cs typeface="Times New Roman" pitchFamily="18" charset="0"/>
                </a:rPr>
                <a:t>Kefashen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" name="TextBox 1"/>
            <p:cNvSpPr txBox="1"/>
            <p:nvPr/>
          </p:nvSpPr>
          <p:spPr>
            <a:xfrm rot="17959285">
              <a:off x="8504189" y="4175838"/>
              <a:ext cx="479206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 err="1">
                  <a:latin typeface="Times New Roman" pitchFamily="18" charset="0"/>
                  <a:cs typeface="Times New Roman" pitchFamily="18" charset="0"/>
                </a:rPr>
                <a:t>Yelpin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" name="TextBox 1"/>
            <p:cNvSpPr txBox="1"/>
            <p:nvPr/>
          </p:nvSpPr>
          <p:spPr>
            <a:xfrm rot="17440304">
              <a:off x="8653067" y="3445101"/>
              <a:ext cx="57200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 err="1">
                  <a:latin typeface="Times New Roman" pitchFamily="18" charset="0"/>
                  <a:cs typeface="Times New Roman" pitchFamily="18" charset="0"/>
                </a:rPr>
                <a:t>Vardenis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3" name="TextBox 1"/>
            <p:cNvSpPr txBox="1"/>
            <p:nvPr/>
          </p:nvSpPr>
          <p:spPr>
            <a:xfrm rot="18115650">
              <a:off x="6380108" y="4400129"/>
              <a:ext cx="595198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 err="1">
                  <a:latin typeface="Times New Roman" pitchFamily="18" charset="0"/>
                  <a:cs typeface="Times New Roman" pitchFamily="18" charset="0"/>
                </a:rPr>
                <a:t>Dastakert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" name="TextBox 1"/>
            <p:cNvSpPr txBox="1"/>
            <p:nvPr/>
          </p:nvSpPr>
          <p:spPr>
            <a:xfrm rot="18115650">
              <a:off x="6634207" y="4373726"/>
              <a:ext cx="618396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 err="1">
                  <a:latin typeface="Times New Roman" pitchFamily="18" charset="0"/>
                  <a:cs typeface="Times New Roman" pitchFamily="18" charset="0"/>
                </a:rPr>
                <a:t>Hanqavan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5" name="TextBox 1"/>
            <p:cNvSpPr txBox="1"/>
            <p:nvPr/>
          </p:nvSpPr>
          <p:spPr>
            <a:xfrm rot="18160670">
              <a:off x="7346396" y="4370394"/>
              <a:ext cx="659821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 err="1"/>
                <a:t>Kaputjugh</a:t>
              </a:r>
              <a:endParaRPr lang="ru-RU" sz="800" dirty="0"/>
            </a:p>
          </p:txBody>
        </p:sp>
        <p:sp>
          <p:nvSpPr>
            <p:cNvPr id="36" name="TextBox 1"/>
            <p:cNvSpPr txBox="1"/>
            <p:nvPr/>
          </p:nvSpPr>
          <p:spPr>
            <a:xfrm rot="17819376">
              <a:off x="8103170" y="4082966"/>
              <a:ext cx="649879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800"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en-US" dirty="0" err="1"/>
                <a:t>Proshiberd</a:t>
              </a:r>
              <a:endParaRPr lang="ru-RU" dirty="0"/>
            </a:p>
          </p:txBody>
        </p:sp>
      </p:grpSp>
      <p:sp>
        <p:nvSpPr>
          <p:cNvPr id="37" name="Text Box 3"/>
          <p:cNvSpPr txBox="1">
            <a:spLocks noChangeArrowheads="1"/>
          </p:cNvSpPr>
          <p:nvPr/>
        </p:nvSpPr>
        <p:spPr bwMode="auto">
          <a:xfrm>
            <a:off x="6761209" y="4785967"/>
            <a:ext cx="219322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</a:defRPr>
            </a:lvl2pPr>
            <a:lvl3pPr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</a:defRPr>
            </a:lvl3pPr>
            <a:lvl4pPr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</a:defRPr>
            </a:lvl4pPr>
            <a:lvl5pPr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Helvetica" charset="0"/>
                <a:ea typeface="ＭＳ Ｐゴシック" charset="0"/>
              </a:defRPr>
            </a:lvl9pPr>
          </a:lstStyle>
          <a:p>
            <a:pPr algn="ctr"/>
            <a:r>
              <a:rPr lang="fr-FR" sz="1000" i="1" dirty="0" err="1">
                <a:solidFill>
                  <a:srgbClr val="000000"/>
                </a:solidFill>
              </a:rPr>
              <a:t>Simonyan</a:t>
            </a:r>
            <a:r>
              <a:rPr lang="fr-FR" sz="1000" i="1" dirty="0">
                <a:solidFill>
                  <a:srgbClr val="000000"/>
                </a:solidFill>
              </a:rPr>
              <a:t> (</a:t>
            </a:r>
            <a:r>
              <a:rPr lang="fr-FR" sz="1000" i="1" dirty="0" err="1">
                <a:solidFill>
                  <a:srgbClr val="000000"/>
                </a:solidFill>
              </a:rPr>
              <a:t>PhD</a:t>
            </a:r>
            <a:r>
              <a:rPr lang="fr-FR" sz="1000" i="1" dirty="0">
                <a:solidFill>
                  <a:srgbClr val="000000"/>
                </a:solidFill>
              </a:rPr>
              <a:t> </a:t>
            </a:r>
            <a:r>
              <a:rPr lang="fr-FR" sz="1000" i="1" dirty="0" err="1">
                <a:solidFill>
                  <a:srgbClr val="000000"/>
                </a:solidFill>
              </a:rPr>
              <a:t>thesis</a:t>
            </a:r>
            <a:r>
              <a:rPr lang="fr-FR" sz="1000" i="1" dirty="0">
                <a:solidFill>
                  <a:srgbClr val="000000"/>
                </a:solidFill>
              </a:rPr>
              <a:t>; in </a:t>
            </a:r>
            <a:r>
              <a:rPr lang="fr-FR" sz="1000" i="1" dirty="0" err="1">
                <a:solidFill>
                  <a:srgbClr val="000000"/>
                </a:solidFill>
              </a:rPr>
              <a:t>progress</a:t>
            </a:r>
            <a:r>
              <a:rPr lang="fr-FR" sz="1000" i="1" dirty="0">
                <a:solidFill>
                  <a:srgbClr val="000000"/>
                </a:solidFill>
              </a:rPr>
              <a:t>)</a:t>
            </a:r>
          </a:p>
        </p:txBody>
      </p:sp>
      <p:pic>
        <p:nvPicPr>
          <p:cNvPr id="38" name="Picture 4" descr="IMG_2533 b.jpg">
            <a:extLst>
              <a:ext uri="{FF2B5EF4-FFF2-40B4-BE49-F238E27FC236}">
                <a16:creationId xmlns:a16="http://schemas.microsoft.com/office/drawing/2014/main" xmlns="" id="{FA3F70B0-EA3E-44B4-8261-92B52407993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4" b="16663"/>
          <a:stretch/>
        </p:blipFill>
        <p:spPr>
          <a:xfrm>
            <a:off x="3185479" y="4877179"/>
            <a:ext cx="3465106" cy="1962716"/>
          </a:xfrm>
          <a:prstGeom prst="rect">
            <a:avLst/>
          </a:prstGeom>
        </p:spPr>
      </p:pic>
      <p:pic>
        <p:nvPicPr>
          <p:cNvPr id="39" name="Picture 2" descr="E:\Kadjaran open pit 3rd Oct 2022.jpg">
            <a:extLst>
              <a:ext uri="{FF2B5EF4-FFF2-40B4-BE49-F238E27FC236}">
                <a16:creationId xmlns:a16="http://schemas.microsoft.com/office/drawing/2014/main" xmlns="" id="{24DFA541-81C8-4C9E-8DB9-2DC682B39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68" y="4867520"/>
            <a:ext cx="2971556" cy="1980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Image 45" descr="IMG_6866 b.jpg">
            <a:extLst>
              <a:ext uri="{FF2B5EF4-FFF2-40B4-BE49-F238E27FC236}">
                <a16:creationId xmlns:a16="http://schemas.microsoft.com/office/drawing/2014/main" xmlns="" id="{A1CE2F19-FE5D-49C7-B05A-AE9DC20D417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0645" y="5069045"/>
            <a:ext cx="2307787" cy="1730839"/>
          </a:xfrm>
          <a:prstGeom prst="rect">
            <a:avLst/>
          </a:prstGeom>
          <a:ln w="19050" cmpd="sng"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73DB78F-6651-4336-AFAD-74E971DE53BB}"/>
              </a:ext>
            </a:extLst>
          </p:cNvPr>
          <p:cNvSpPr/>
          <p:nvPr/>
        </p:nvSpPr>
        <p:spPr>
          <a:xfrm>
            <a:off x="1347640" y="4815628"/>
            <a:ext cx="12041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Kadjaran</a:t>
            </a:r>
            <a:r>
              <a:rPr lang="en-US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019D2525-8C14-48C8-B115-BF0BFC206620}"/>
              </a:ext>
            </a:extLst>
          </p:cNvPr>
          <p:cNvSpPr/>
          <p:nvPr/>
        </p:nvSpPr>
        <p:spPr>
          <a:xfrm>
            <a:off x="3529956" y="4842804"/>
            <a:ext cx="9284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Agarak</a:t>
            </a:r>
          </a:p>
        </p:txBody>
      </p:sp>
      <p:pic>
        <p:nvPicPr>
          <p:cNvPr id="41" name="Image 7">
            <a:extLst>
              <a:ext uri="{FF2B5EF4-FFF2-40B4-BE49-F238E27FC236}">
                <a16:creationId xmlns:a16="http://schemas.microsoft.com/office/drawing/2014/main" xmlns="" id="{FC6D2402-6729-4698-BA64-20968A1B5DD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15" y="510249"/>
            <a:ext cx="2117709" cy="1269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1607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1"/>
          <p:cNvSpPr>
            <a:spLocks noChangeArrowheads="1"/>
          </p:cNvSpPr>
          <p:nvPr/>
        </p:nvSpPr>
        <p:spPr bwMode="auto">
          <a:xfrm>
            <a:off x="734854" y="1"/>
            <a:ext cx="83525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A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minerals in epithermal gold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systems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" y="2159452"/>
            <a:ext cx="7200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Helvetica"/>
                <a:cs typeface="Helvetica"/>
              </a:rPr>
              <a:t>WNW</a:t>
            </a:r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19" name="Picture 18" descr="Te grades.pdf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4" t="20328" r="3171" b="33862"/>
          <a:stretch/>
        </p:blipFill>
        <p:spPr>
          <a:xfrm>
            <a:off x="5391989" y="2657550"/>
            <a:ext cx="3367737" cy="2287903"/>
          </a:xfrm>
          <a:prstGeom prst="rect">
            <a:avLst/>
          </a:prstGeom>
          <a:solidFill>
            <a:srgbClr val="FFFFFF"/>
          </a:solidFill>
        </p:spPr>
      </p:pic>
      <p:grpSp>
        <p:nvGrpSpPr>
          <p:cNvPr id="3" name="Group 2"/>
          <p:cNvGrpSpPr/>
          <p:nvPr/>
        </p:nvGrpSpPr>
        <p:grpSpPr>
          <a:xfrm>
            <a:off x="5267786" y="447278"/>
            <a:ext cx="3587980" cy="2213415"/>
            <a:chOff x="5877624" y="796497"/>
            <a:chExt cx="3192494" cy="1969440"/>
          </a:xfrm>
        </p:grpSpPr>
        <p:pic>
          <p:nvPicPr>
            <p:cNvPr id="20" name="Picture 19" descr="Meghradzor b.pdf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2683" y="818182"/>
              <a:ext cx="3167435" cy="19477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Rectangle 14"/>
            <p:cNvSpPr/>
            <p:nvPr/>
          </p:nvSpPr>
          <p:spPr>
            <a:xfrm>
              <a:off x="5877624" y="796497"/>
              <a:ext cx="403931" cy="273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SW</a:t>
              </a: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742301" y="2463412"/>
              <a:ext cx="2327817" cy="2738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Eocene </a:t>
              </a:r>
              <a:r>
                <a:rPr lang="en-US" sz="1400" b="1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Meghradzor</a:t>
              </a:r>
              <a:r>
                <a:rPr lang="en-US" sz="1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deposit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8646604" y="796497"/>
              <a:ext cx="376832" cy="273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NE</a:t>
              </a:r>
            </a:p>
          </p:txBody>
        </p:sp>
      </p:grpSp>
      <p:pic>
        <p:nvPicPr>
          <p:cNvPr id="30" name="Picture 2" descr="D:\2023\SEG London\Fig.1_Map of Lesser Caucasus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67" t="6321" r="7730" b="10036"/>
          <a:stretch/>
        </p:blipFill>
        <p:spPr bwMode="auto">
          <a:xfrm>
            <a:off x="151048" y="411424"/>
            <a:ext cx="4047325" cy="446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89C91544-595A-4BA1-88C4-327986A9B149}"/>
              </a:ext>
            </a:extLst>
          </p:cNvPr>
          <p:cNvGrpSpPr/>
          <p:nvPr/>
        </p:nvGrpSpPr>
        <p:grpSpPr>
          <a:xfrm>
            <a:off x="140246" y="4927377"/>
            <a:ext cx="6557438" cy="1850396"/>
            <a:chOff x="64984" y="3437710"/>
            <a:chExt cx="5631040" cy="1588982"/>
          </a:xfrm>
        </p:grpSpPr>
        <p:pic>
          <p:nvPicPr>
            <p:cNvPr id="21" name="Image 3" descr="Zod open pit EW c.jpg"/>
            <p:cNvPicPr>
              <a:picLocks noChangeAspect="1"/>
            </p:cNvPicPr>
            <p:nvPr/>
          </p:nvPicPr>
          <p:blipFill>
            <a:blip r:embed="rId6" cstate="print">
              <a:lum bright="-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696"/>
            <a:stretch>
              <a:fillRect/>
            </a:stretch>
          </p:blipFill>
          <p:spPr bwMode="auto">
            <a:xfrm>
              <a:off x="74262" y="3480707"/>
              <a:ext cx="5621762" cy="1545985"/>
            </a:xfrm>
            <a:prstGeom prst="rect">
              <a:avLst/>
            </a:prstGeom>
            <a:noFill/>
            <a:ln w="19050" cmpd="sng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Rectangle 31"/>
            <p:cNvSpPr>
              <a:spLocks noChangeArrowheads="1"/>
            </p:cNvSpPr>
            <p:nvPr/>
          </p:nvSpPr>
          <p:spPr bwMode="auto">
            <a:xfrm>
              <a:off x="2726845" y="4707168"/>
              <a:ext cx="2969179" cy="2642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Mid Eocene </a:t>
              </a:r>
              <a:r>
                <a:rPr lang="en-US" sz="1400" b="1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Sotk</a:t>
              </a:r>
              <a:r>
                <a:rPr lang="en-US" sz="1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epithermal Au deposit</a:t>
              </a:r>
            </a:p>
          </p:txBody>
        </p:sp>
        <p:sp>
          <p:nvSpPr>
            <p:cNvPr id="25" name="Rectangle 7"/>
            <p:cNvSpPr>
              <a:spLocks noChangeArrowheads="1"/>
            </p:cNvSpPr>
            <p:nvPr/>
          </p:nvSpPr>
          <p:spPr bwMode="auto">
            <a:xfrm>
              <a:off x="5189796" y="3440627"/>
              <a:ext cx="475182" cy="264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fr-FR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SWS</a:t>
              </a:r>
            </a:p>
          </p:txBody>
        </p:sp>
        <p:sp>
          <p:nvSpPr>
            <p:cNvPr id="26" name="Rectangle 8"/>
            <p:cNvSpPr>
              <a:spLocks noChangeArrowheads="1"/>
            </p:cNvSpPr>
            <p:nvPr/>
          </p:nvSpPr>
          <p:spPr bwMode="auto">
            <a:xfrm>
              <a:off x="64984" y="3437710"/>
              <a:ext cx="457287" cy="264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fr-FR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ENE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3221653" y="3499533"/>
              <a:ext cx="1777553" cy="2642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Se, </a:t>
              </a:r>
              <a:r>
                <a:rPr lang="en-US" sz="1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Te</a:t>
              </a:r>
              <a:r>
                <a:rPr lang="en-US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Bi, Cd, In, Ga, Ge </a:t>
              </a:r>
            </a:p>
          </p:txBody>
        </p:sp>
      </p:grpSp>
      <p:sp>
        <p:nvSpPr>
          <p:cNvPr id="32" name="Rectangle 31"/>
          <p:cNvSpPr/>
          <p:nvPr/>
        </p:nvSpPr>
        <p:spPr>
          <a:xfrm>
            <a:off x="4108251" y="4333519"/>
            <a:ext cx="15603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200" i="1" dirty="0">
                <a:latin typeface="Times New Roman" pitchFamily="18" charset="0"/>
                <a:cs typeface="Times New Roman" pitchFamily="18" charset="0"/>
              </a:rPr>
              <a:t>modified from Mederer et al. 2014 </a:t>
            </a:r>
            <a:endParaRPr lang="en-US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E8F517D9-5F60-4FD6-B013-E6A8F770C37E}"/>
              </a:ext>
            </a:extLst>
          </p:cNvPr>
          <p:cNvSpPr/>
          <p:nvPr/>
        </p:nvSpPr>
        <p:spPr>
          <a:xfrm>
            <a:off x="6805941" y="5106580"/>
            <a:ext cx="231211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Au–Ag-telluride, including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krennerite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(AuTe2),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sylvanite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(AuAgTe4), </a:t>
            </a:r>
            <a:r>
              <a:rPr lang="de-DE" sz="1400" dirty="0">
                <a:latin typeface="Times New Roman" pitchFamily="18" charset="0"/>
                <a:cs typeface="Times New Roman" pitchFamily="18" charset="0"/>
              </a:rPr>
              <a:t>petzite (Ag3AuTe2) and hessite (Ag2Te), altaite (PbTe), and native tellurium</a:t>
            </a:r>
            <a:endParaRPr lang="en-US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42770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16" descr="Dyke cuts banding of ore vei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355" y="776842"/>
            <a:ext cx="2620731" cy="294832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59561" y="4947671"/>
            <a:ext cx="23701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err="1">
                <a:latin typeface="Times New Roman" pitchFamily="18" charset="0"/>
                <a:cs typeface="Times New Roman" pitchFamily="18" charset="0"/>
              </a:rPr>
              <a:t>Shahumyan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12.4 Mt @</a:t>
            </a:r>
          </a:p>
          <a:p>
            <a:r>
              <a:rPr lang="fr-FR" dirty="0">
                <a:latin typeface="Times New Roman" pitchFamily="18" charset="0"/>
                <a:cs typeface="Times New Roman" pitchFamily="18" charset="0"/>
              </a:rPr>
              <a:t>0.56 % Cu - 2.5 % Zn</a:t>
            </a:r>
          </a:p>
          <a:p>
            <a:r>
              <a:rPr lang="fr-FR" dirty="0">
                <a:latin typeface="Times New Roman" pitchFamily="18" charset="0"/>
                <a:cs typeface="Times New Roman" pitchFamily="18" charset="0"/>
              </a:rPr>
              <a:t>2.5 g/t Au - 50 g/t Ag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733566" y="6407990"/>
            <a:ext cx="28051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i="1" dirty="0" err="1">
                <a:latin typeface="Times New Roman" pitchFamily="18" charset="0"/>
                <a:cs typeface="Times New Roman" pitchFamily="18" charset="0"/>
              </a:rPr>
              <a:t>Mederer</a:t>
            </a:r>
            <a:r>
              <a:rPr lang="en-US" sz="1400" i="1" dirty="0">
                <a:latin typeface="Times New Roman" pitchFamily="18" charset="0"/>
                <a:cs typeface="Times New Roman" pitchFamily="18" charset="0"/>
              </a:rPr>
              <a:t> et al. (2014, Ore </a:t>
            </a:r>
            <a:r>
              <a:rPr lang="en-US" sz="1400" i="1" dirty="0" err="1">
                <a:latin typeface="Times New Roman" pitchFamily="18" charset="0"/>
                <a:cs typeface="Times New Roman" pitchFamily="18" charset="0"/>
              </a:rPr>
              <a:t>Geol</a:t>
            </a:r>
            <a:r>
              <a:rPr lang="en-US" sz="1400" i="1" dirty="0">
                <a:latin typeface="Times New Roman" pitchFamily="18" charset="0"/>
                <a:cs typeface="Times New Roman" pitchFamily="18" charset="0"/>
              </a:rPr>
              <a:t> Rev)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823" y="4375684"/>
            <a:ext cx="2701301" cy="2022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5801546" y="2247834"/>
            <a:ext cx="328581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Au–Ag-telluride, including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krennerite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(AuTe2),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sylvanite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(AuAgTe4), </a:t>
            </a:r>
            <a:r>
              <a:rPr lang="de-DE" dirty="0">
                <a:latin typeface="Times New Roman" pitchFamily="18" charset="0"/>
                <a:cs typeface="Times New Roman" pitchFamily="18" charset="0"/>
              </a:rPr>
              <a:t>petzite (Ag3AuTe2) and hessite (Ag2Te), altaite (PbTe), and native tellurium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921447" y="5083214"/>
            <a:ext cx="31659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dirty="0">
                <a:latin typeface="Times New Roman" pitchFamily="18" charset="0"/>
                <a:cs typeface="Times New Roman" pitchFamily="18" charset="0"/>
              </a:rPr>
              <a:t>Indium (0.008%), gallium (0.01%), cadmium (1%), and germanium (0.003%) have been reported in 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sphalerite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2" descr="D:\2023\SEG London\Fig.1_Map of Lesser Caucasus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68" t="6321" r="9032" b="10036"/>
          <a:stretch/>
        </p:blipFill>
        <p:spPr bwMode="auto">
          <a:xfrm>
            <a:off x="73642" y="776842"/>
            <a:ext cx="3027181" cy="3398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5768433" y="758387"/>
            <a:ext cx="328581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Tellurides are part of the mineral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paragenesis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the Jurassic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Shahumyan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deposit in the Kapan mining district</a:t>
            </a:r>
          </a:p>
        </p:txBody>
      </p:sp>
      <p:sp>
        <p:nvSpPr>
          <p:cNvPr id="11" name="Rectangle 31"/>
          <p:cNvSpPr>
            <a:spLocks noChangeArrowheads="1"/>
          </p:cNvSpPr>
          <p:nvPr/>
        </p:nvSpPr>
        <p:spPr bwMode="auto">
          <a:xfrm>
            <a:off x="734854" y="1"/>
            <a:ext cx="83525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A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minerals in epithermal gold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systems</a:t>
            </a:r>
          </a:p>
        </p:txBody>
      </p:sp>
    </p:spTree>
    <p:extLst>
      <p:ext uri="{BB962C8B-B14F-4D97-AF65-F5344CB8AC3E}">
        <p14:creationId xmlns:p14="http://schemas.microsoft.com/office/powerpoint/2010/main" val="6048305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1"/>
          <p:cNvSpPr>
            <a:spLocks noChangeArrowheads="1"/>
          </p:cNvSpPr>
          <p:nvPr/>
        </p:nvSpPr>
        <p:spPr bwMode="auto">
          <a:xfrm>
            <a:off x="148432" y="0"/>
            <a:ext cx="8847137" cy="469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Abovyan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Kiruna-type IOA deposit: Potential for REEs</a:t>
            </a:r>
          </a:p>
        </p:txBody>
      </p:sp>
      <p:sp>
        <p:nvSpPr>
          <p:cNvPr id="2" name="Rectangle 1"/>
          <p:cNvSpPr/>
          <p:nvPr/>
        </p:nvSpPr>
        <p:spPr>
          <a:xfrm>
            <a:off x="80435" y="2771586"/>
            <a:ext cx="44915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Abovyan-Kaputan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magnetite- apatite deposit is interpreted as a Kiruna -type deposit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80435" y="551604"/>
            <a:ext cx="4250953" cy="1851667"/>
            <a:chOff x="80435" y="-68840"/>
            <a:chExt cx="4250952" cy="1851666"/>
          </a:xfrm>
        </p:grpSpPr>
        <p:pic>
          <p:nvPicPr>
            <p:cNvPr id="7" name="Picture 6" descr="Abovyan panorama.jp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160" b="15502"/>
            <a:stretch/>
          </p:blipFill>
          <p:spPr>
            <a:xfrm>
              <a:off x="80435" y="-68840"/>
              <a:ext cx="4250952" cy="1851666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1986119" y="11069"/>
              <a:ext cx="1253869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r-TR" sz="1000" i="1" dirty="0" err="1">
                  <a:solidFill>
                    <a:srgbClr val="000000"/>
                  </a:solidFill>
                  <a:latin typeface="Helvetica"/>
                  <a:cs typeface="Helvetica"/>
                </a:rPr>
                <a:t>Gutanasar</a:t>
              </a:r>
              <a:r>
                <a:rPr lang="tr-TR" sz="1000" i="1" dirty="0">
                  <a:solidFill>
                    <a:srgbClr val="000000"/>
                  </a:solidFill>
                  <a:latin typeface="Helvetica"/>
                  <a:cs typeface="Helvetica"/>
                </a:rPr>
                <a:t> </a:t>
              </a:r>
              <a:r>
                <a:rPr lang="tr-TR" sz="1000" i="1" dirty="0" err="1">
                  <a:solidFill>
                    <a:srgbClr val="000000"/>
                  </a:solidFill>
                  <a:latin typeface="Helvetica"/>
                  <a:cs typeface="Helvetica"/>
                </a:rPr>
                <a:t>volcano</a:t>
              </a:r>
              <a:endParaRPr lang="fr-FR" sz="1000" i="1" dirty="0">
                <a:solidFill>
                  <a:srgbClr val="000000"/>
                </a:solidFill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0435" y="-68840"/>
              <a:ext cx="306494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r-TR" sz="1000" i="1" dirty="0">
                  <a:solidFill>
                    <a:srgbClr val="000000"/>
                  </a:solidFill>
                  <a:latin typeface="Helvetica"/>
                  <a:cs typeface="Helvetica"/>
                </a:rPr>
                <a:t>W</a:t>
              </a:r>
              <a:endParaRPr lang="fr-FR" sz="1000" i="1" dirty="0">
                <a:solidFill>
                  <a:srgbClr val="000000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035200" y="-68840"/>
              <a:ext cx="269626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r-TR" sz="1000" i="1" dirty="0">
                  <a:solidFill>
                    <a:srgbClr val="000000"/>
                  </a:solidFill>
                  <a:latin typeface="Helvetica"/>
                  <a:cs typeface="Helvetica"/>
                </a:rPr>
                <a:t>E</a:t>
              </a:r>
              <a:endParaRPr lang="fr-FR" sz="1000" i="1" dirty="0">
                <a:solidFill>
                  <a:srgbClr val="000000"/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09024" y="728274"/>
              <a:ext cx="1465849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tr-TR" sz="1000" i="1" dirty="0" err="1">
                  <a:solidFill>
                    <a:schemeClr val="bg1"/>
                  </a:solidFill>
                  <a:latin typeface="Helvetica"/>
                  <a:cs typeface="Helvetica"/>
                </a:rPr>
                <a:t>Pleistocene</a:t>
              </a:r>
              <a:r>
                <a:rPr lang="tr-TR" sz="1000" i="1" dirty="0">
                  <a:solidFill>
                    <a:schemeClr val="bg1"/>
                  </a:solidFill>
                  <a:latin typeface="Helvetica"/>
                  <a:cs typeface="Helvetica"/>
                </a:rPr>
                <a:t> </a:t>
              </a:r>
              <a:r>
                <a:rPr lang="tr-TR" sz="1000" i="1" dirty="0" err="1">
                  <a:solidFill>
                    <a:schemeClr val="bg1"/>
                  </a:solidFill>
                  <a:latin typeface="Helvetica"/>
                  <a:cs typeface="Helvetica"/>
                </a:rPr>
                <a:t>volcanic</a:t>
              </a:r>
              <a:r>
                <a:rPr lang="tr-TR" sz="1000" i="1" dirty="0">
                  <a:solidFill>
                    <a:schemeClr val="bg1"/>
                  </a:solidFill>
                  <a:latin typeface="Helvetica"/>
                  <a:cs typeface="Helvetica"/>
                </a:rPr>
                <a:t> </a:t>
              </a:r>
              <a:r>
                <a:rPr lang="tr-TR" sz="1000" i="1" dirty="0" err="1">
                  <a:solidFill>
                    <a:schemeClr val="bg1"/>
                  </a:solidFill>
                  <a:latin typeface="Helvetica"/>
                  <a:cs typeface="Helvetica"/>
                </a:rPr>
                <a:t>cover</a:t>
              </a:r>
              <a:r>
                <a:rPr lang="tr-TR" sz="1000" i="1" dirty="0">
                  <a:solidFill>
                    <a:schemeClr val="bg1"/>
                  </a:solidFill>
                  <a:latin typeface="Helvetica"/>
                  <a:cs typeface="Helvetica"/>
                </a:rPr>
                <a:t> </a:t>
              </a:r>
              <a:r>
                <a:rPr lang="tr-TR" sz="1000" i="1" dirty="0" err="1">
                  <a:solidFill>
                    <a:schemeClr val="bg1"/>
                  </a:solidFill>
                  <a:latin typeface="Helvetica"/>
                  <a:cs typeface="Helvetica"/>
                </a:rPr>
                <a:t>rocks</a:t>
              </a:r>
              <a:endParaRPr lang="fr-FR" sz="1000" i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Rectangle 14"/>
          <p:cNvSpPr/>
          <p:nvPr/>
        </p:nvSpPr>
        <p:spPr>
          <a:xfrm>
            <a:off x="24098" y="2359192"/>
            <a:ext cx="430728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i="1" dirty="0" err="1">
                <a:latin typeface="Times New Roman" pitchFamily="18" charset="0"/>
                <a:cs typeface="Times New Roman" pitchFamily="18" charset="0"/>
              </a:rPr>
              <a:t>Abovyan-Kaputan</a:t>
            </a:r>
            <a:r>
              <a:rPr lang="en-US" sz="1400" i="1" dirty="0">
                <a:latin typeface="Times New Roman" pitchFamily="18" charset="0"/>
                <a:cs typeface="Times New Roman" pitchFamily="18" charset="0"/>
              </a:rPr>
              <a:t> is a blind deposit explored by drilling</a:t>
            </a:r>
            <a:endParaRPr lang="en-US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4F929983-831D-4274-9236-62BAFDD5E717}"/>
              </a:ext>
            </a:extLst>
          </p:cNvPr>
          <p:cNvSpPr/>
          <p:nvPr/>
        </p:nvSpPr>
        <p:spPr>
          <a:xfrm>
            <a:off x="2326218" y="6548717"/>
            <a:ext cx="211449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i="1" dirty="0" err="1">
                <a:latin typeface="Times New Roman" pitchFamily="18" charset="0"/>
                <a:cs typeface="Times New Roman" pitchFamily="18" charset="0"/>
              </a:rPr>
              <a:t>Nekrylov</a:t>
            </a:r>
            <a:r>
              <a:rPr lang="en-US" sz="1600" i="1" dirty="0">
                <a:latin typeface="Times New Roman" pitchFamily="18" charset="0"/>
                <a:cs typeface="Times New Roman" pitchFamily="18" charset="0"/>
              </a:rPr>
              <a:t> et al. 2025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6D8FAB10-87AE-4B20-ACAE-CA06CDF4425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616" y="551604"/>
            <a:ext cx="3924997" cy="510360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1C3C3710-A959-4B51-97D9-238FE0DF5667}"/>
              </a:ext>
            </a:extLst>
          </p:cNvPr>
          <p:cNvSpPr/>
          <p:nvPr/>
        </p:nvSpPr>
        <p:spPr>
          <a:xfrm>
            <a:off x="4914314" y="5618527"/>
            <a:ext cx="4229687" cy="12211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492" indent="-304792" algn="just">
              <a:buAutoNum type="alphaLcParenBoth"/>
            </a:pPr>
            <a:r>
              <a:rPr lang="en-AU" sz="1467" kern="5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Massive magnetite outcrop near </a:t>
            </a:r>
            <a:r>
              <a:rPr lang="en-AU" sz="1467" kern="5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Kaputan</a:t>
            </a:r>
            <a:r>
              <a:rPr lang="en-AU" sz="1467" kern="5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village;</a:t>
            </a:r>
            <a:r>
              <a:rPr lang="en-AU" sz="1467" b="1" kern="5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</a:t>
            </a:r>
          </a:p>
          <a:p>
            <a:pPr marL="317492" indent="-304792" algn="just">
              <a:buAutoNum type="alphaLcParenBoth"/>
            </a:pPr>
            <a:r>
              <a:rPr lang="en-AU" sz="1467" kern="5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Massive magnetite-apatite ore; </a:t>
            </a:r>
          </a:p>
          <a:p>
            <a:pPr marL="317492" indent="-304792" algn="just">
              <a:buAutoNum type="alphaLcParenBoth"/>
            </a:pPr>
            <a:r>
              <a:rPr lang="en-AU" sz="1467" kern="5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White apatite in voids within massive magnetite; </a:t>
            </a:r>
          </a:p>
          <a:p>
            <a:pPr marL="317492" indent="-304792" algn="just">
              <a:buAutoNum type="alphaLcParenBoth"/>
            </a:pPr>
            <a:r>
              <a:rPr lang="en-AU" sz="1467" kern="5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Breccia type ore with magnetite in the </a:t>
            </a:r>
            <a:r>
              <a:rPr lang="en-AU" sz="1467" dirty="0">
                <a:latin typeface="Times New Roman" panose="02020603050405020304" pitchFamily="18" charset="0"/>
                <a:cs typeface="Times New Roman" pitchFamily="18" charset="0"/>
              </a:rPr>
              <a:t>matrix</a:t>
            </a:r>
            <a:r>
              <a:rPr lang="en-AU" sz="1467" kern="5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of the breccia.</a:t>
            </a:r>
            <a:endParaRPr lang="en-US" sz="1467" kern="50" dirty="0"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4658C7C3-1A9D-44DE-BAA6-4B2751A1E7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" t="1411" r="1957" b="42935"/>
          <a:stretch/>
        </p:blipFill>
        <p:spPr>
          <a:xfrm>
            <a:off x="0" y="3443211"/>
            <a:ext cx="4851045" cy="3176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90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1"/>
          <p:cNvSpPr>
            <a:spLocks noChangeArrowheads="1"/>
          </p:cNvSpPr>
          <p:nvPr/>
        </p:nvSpPr>
        <p:spPr bwMode="auto">
          <a:xfrm>
            <a:off x="148432" y="1"/>
            <a:ext cx="8847137" cy="427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2133" b="1" dirty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133" b="1" dirty="0" err="1">
                <a:latin typeface="Times New Roman" pitchFamily="18" charset="0"/>
                <a:cs typeface="Times New Roman" pitchFamily="18" charset="0"/>
              </a:rPr>
              <a:t>Abovyan</a:t>
            </a:r>
            <a:r>
              <a:rPr lang="en-US" sz="2133" b="1" dirty="0">
                <a:latin typeface="Times New Roman" pitchFamily="18" charset="0"/>
                <a:cs typeface="Times New Roman" pitchFamily="18" charset="0"/>
              </a:rPr>
              <a:t> Kiruna-type IOA deposit: Potential for REEs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68565FB2-9077-401D-BD5B-DB2A31524F5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63" y="723813"/>
            <a:ext cx="5097588" cy="374237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232C3A1C-91B7-4499-B839-B2FBC7F9A112}"/>
              </a:ext>
            </a:extLst>
          </p:cNvPr>
          <p:cNvSpPr/>
          <p:nvPr/>
        </p:nvSpPr>
        <p:spPr>
          <a:xfrm>
            <a:off x="105990" y="4576067"/>
            <a:ext cx="50067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1600" i="1" dirty="0">
                <a:latin typeface="Times New Roman" pitchFamily="18" charset="0"/>
                <a:cs typeface="Times New Roman" pitchFamily="18" charset="0"/>
              </a:rPr>
              <a:t>Spectra of REE+Y for </a:t>
            </a:r>
            <a:r>
              <a:rPr lang="en-AU" sz="1600" i="1" dirty="0" err="1">
                <a:latin typeface="Times New Roman" pitchFamily="18" charset="0"/>
                <a:cs typeface="Times New Roman" pitchFamily="18" charset="0"/>
              </a:rPr>
              <a:t>Abovyan’s</a:t>
            </a:r>
            <a:r>
              <a:rPr lang="en-AU" sz="1600" i="1" dirty="0">
                <a:latin typeface="Times New Roman" pitchFamily="18" charset="0"/>
                <a:cs typeface="Times New Roman" pitchFamily="18" charset="0"/>
              </a:rPr>
              <a:t> apatite from massive iron ore in comparison with apatite from El </a:t>
            </a:r>
            <a:r>
              <a:rPr lang="en-AU" sz="1600" i="1" dirty="0" err="1">
                <a:latin typeface="Times New Roman" pitchFamily="18" charset="0"/>
                <a:cs typeface="Times New Roman" pitchFamily="18" charset="0"/>
              </a:rPr>
              <a:t>Laco</a:t>
            </a:r>
            <a:r>
              <a:rPr lang="en-AU" sz="1600" i="1" dirty="0">
                <a:latin typeface="Times New Roman" pitchFamily="18" charset="0"/>
                <a:cs typeface="Times New Roman" pitchFamily="18" charset="0"/>
              </a:rPr>
              <a:t>, Kiruna and </a:t>
            </a:r>
            <a:r>
              <a:rPr lang="en-AU" sz="1600" i="1" dirty="0" err="1">
                <a:latin typeface="Times New Roman" pitchFamily="18" charset="0"/>
                <a:cs typeface="Times New Roman" pitchFamily="18" charset="0"/>
              </a:rPr>
              <a:t>Bafq</a:t>
            </a:r>
            <a:r>
              <a:rPr lang="en-AU" sz="1600" i="1" dirty="0">
                <a:latin typeface="Times New Roman" pitchFamily="18" charset="0"/>
                <a:cs typeface="Times New Roman" pitchFamily="18" charset="0"/>
              </a:rPr>
              <a:t> districts (</a:t>
            </a:r>
            <a:r>
              <a:rPr lang="en-AU" sz="1600" i="1" dirty="0" err="1">
                <a:latin typeface="Times New Roman" pitchFamily="18" charset="0"/>
                <a:cs typeface="Times New Roman" pitchFamily="18" charset="0"/>
              </a:rPr>
              <a:t>Nekrylov</a:t>
            </a:r>
            <a:r>
              <a:rPr lang="en-AU" sz="1600" i="1" dirty="0">
                <a:latin typeface="Times New Roman" pitchFamily="18" charset="0"/>
                <a:cs typeface="Times New Roman" pitchFamily="18" charset="0"/>
              </a:rPr>
              <a:t> et al. 2025). </a:t>
            </a:r>
            <a:endParaRPr lang="en-US" sz="1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9D66F748-C452-497C-9C02-D8FF019FC4C6}"/>
              </a:ext>
            </a:extLst>
          </p:cNvPr>
          <p:cNvSpPr/>
          <p:nvPr/>
        </p:nvSpPr>
        <p:spPr>
          <a:xfrm>
            <a:off x="5158153" y="567043"/>
            <a:ext cx="3985847" cy="44021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40447" algn="just"/>
            <a:r>
              <a:rPr lang="en-AU" sz="1867" kern="5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The </a:t>
            </a:r>
            <a:r>
              <a:rPr lang="en-AU" sz="1867" kern="5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Abovyan</a:t>
            </a:r>
            <a:r>
              <a:rPr lang="en-AU" sz="1867" kern="5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deposit is characterized by significantly high REE concentrations. </a:t>
            </a:r>
          </a:p>
          <a:p>
            <a:pPr indent="240447" algn="just"/>
            <a:endParaRPr lang="en-AU" sz="1867" kern="50" dirty="0"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indent="240447" algn="just"/>
            <a:r>
              <a:rPr lang="en-AU" sz="1867" kern="5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The deposit's REE enrichment is primarily associated with apatite, where REE+Y concentrations reach up to 3 </a:t>
            </a:r>
            <a:r>
              <a:rPr lang="en-AU" sz="1867" kern="5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wt</a:t>
            </a:r>
            <a:r>
              <a:rPr lang="en-AU" sz="1867" kern="5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%, and averaging 2 </a:t>
            </a:r>
            <a:r>
              <a:rPr lang="en-AU" sz="1867" kern="5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wt</a:t>
            </a:r>
            <a:r>
              <a:rPr lang="en-AU" sz="1867" kern="5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%, with predominance of LREE, such as cerium (Ce), lanthanum (La), neodymium (Nd), and praseodymium (</a:t>
            </a:r>
            <a:r>
              <a:rPr lang="en-AU" sz="1867" kern="50" dirty="0" err="1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Pr</a:t>
            </a:r>
            <a:r>
              <a:rPr lang="en-AU" sz="1867" kern="5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). </a:t>
            </a:r>
          </a:p>
          <a:p>
            <a:pPr indent="240447" algn="just"/>
            <a:endParaRPr lang="en-AU" sz="1867" kern="50" dirty="0"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indent="240447" algn="just"/>
            <a:r>
              <a:rPr lang="en-AU" sz="1867" kern="5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The total REE+Y resources were estimated </a:t>
            </a:r>
            <a:r>
              <a:rPr lang="en-AU" sz="1867" b="1" kern="5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~127 kt.</a:t>
            </a:r>
          </a:p>
          <a:p>
            <a:pPr indent="240447" algn="just"/>
            <a:endParaRPr lang="en-AU" sz="1867" kern="50" dirty="0"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195001" y="4786253"/>
            <a:ext cx="3916876" cy="12416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40447" algn="just"/>
            <a:r>
              <a:rPr lang="en-AU" sz="1867" kern="5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This allows to consider the </a:t>
            </a:r>
            <a:r>
              <a:rPr lang="en-AU" sz="1867" kern="50" dirty="0" err="1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Abovyan</a:t>
            </a:r>
            <a:r>
              <a:rPr lang="en-AU" sz="1867" kern="5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deposit as a significant regional source of REE+Y, particularly LREE, hosted primarily in apatite. </a:t>
            </a:r>
            <a:endParaRPr lang="en-US" sz="1867" kern="50" dirty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77"/>
          <a:stretch/>
        </p:blipFill>
        <p:spPr bwMode="auto">
          <a:xfrm>
            <a:off x="148432" y="4883499"/>
            <a:ext cx="5009721" cy="1837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8074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31"/>
          <p:cNvSpPr>
            <a:spLocks noChangeArrowheads="1"/>
          </p:cNvSpPr>
          <p:nvPr/>
        </p:nvSpPr>
        <p:spPr bwMode="auto">
          <a:xfrm>
            <a:off x="1143000" y="213338"/>
            <a:ext cx="6858000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6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Concluding remarks</a:t>
            </a:r>
            <a:endParaRPr lang="fr-FR" sz="26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31"/>
          <p:cNvSpPr>
            <a:spLocks noChangeArrowheads="1"/>
          </p:cNvSpPr>
          <p:nvPr/>
        </p:nvSpPr>
        <p:spPr bwMode="auto">
          <a:xfrm>
            <a:off x="260800" y="957696"/>
            <a:ext cx="8432147" cy="5264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133347" indent="-125013" algn="just">
              <a:buFont typeface="Arial"/>
              <a:buChar char="•"/>
            </a:pPr>
            <a:r>
              <a:rPr lang="en-US" sz="18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Potential for critical &amp; rare metals in Armenia still remains largely underexplored and requires future investigations /exploration.</a:t>
            </a:r>
          </a:p>
          <a:p>
            <a:pPr marL="133347" indent="-125013" algn="just">
              <a:buFont typeface="Arial"/>
              <a:buChar char="•"/>
            </a:pPr>
            <a:endParaRPr lang="en-US" sz="1867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3347" indent="-125013" algn="just">
              <a:buFont typeface="Arial"/>
              <a:buChar char="•"/>
            </a:pPr>
            <a:r>
              <a:rPr lang="en-US" sz="18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Cenozoic alkaline magmatic complexes in the SAB, including nepheline syenite represent promising targets for exploration of critical metals, in particular </a:t>
            </a:r>
            <a:r>
              <a:rPr lang="en-US" sz="18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Rare Earth Elements (REE). </a:t>
            </a:r>
          </a:p>
          <a:p>
            <a:pPr marL="133347" indent="-125013" algn="just">
              <a:buFont typeface="Arial"/>
              <a:buChar char="•"/>
            </a:pPr>
            <a:endParaRPr lang="en-US" sz="1867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3347" indent="-125013" algn="just">
              <a:buFont typeface="Arial"/>
              <a:buChar char="•"/>
            </a:pPr>
            <a:r>
              <a:rPr lang="en-US" sz="18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Pegmatites of the </a:t>
            </a:r>
            <a:r>
              <a:rPr lang="en-US" sz="18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Tejsar</a:t>
            </a:r>
            <a:r>
              <a:rPr lang="en-US" sz="18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alkaline complex and the </a:t>
            </a:r>
            <a:r>
              <a:rPr lang="en-US" sz="18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Meghri</a:t>
            </a:r>
            <a:r>
              <a:rPr lang="en-US" sz="18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pluton represent prospective hosts for </a:t>
            </a:r>
            <a:r>
              <a:rPr lang="en-US" sz="18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lithium (Li) </a:t>
            </a:r>
            <a:r>
              <a:rPr lang="en-US" sz="18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mineralization.</a:t>
            </a:r>
          </a:p>
          <a:p>
            <a:pPr marL="133347" indent="-125013" algn="just">
              <a:buFont typeface="Arial"/>
              <a:buChar char="•"/>
            </a:pPr>
            <a:endParaRPr lang="en-US" sz="1867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3347" indent="-125013" algn="just">
              <a:buFont typeface="Arial"/>
              <a:buChar char="•"/>
            </a:pPr>
            <a:r>
              <a:rPr lang="en-US" sz="18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Epithermal Au and base metal systems show a high potential for </a:t>
            </a:r>
            <a:r>
              <a:rPr lang="en-US" sz="18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tellurium (</a:t>
            </a:r>
            <a:r>
              <a:rPr lang="en-US" sz="1867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</a:t>
            </a:r>
            <a:r>
              <a:rPr lang="en-US" sz="18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8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enrichment.</a:t>
            </a:r>
          </a:p>
          <a:p>
            <a:pPr marL="133347" indent="-125013" algn="just">
              <a:buFont typeface="Arial"/>
              <a:buChar char="•"/>
            </a:pPr>
            <a:endParaRPr lang="en-US" sz="1867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3347" indent="-125013" algn="just">
              <a:buFont typeface="Arial"/>
              <a:buChar char="•"/>
            </a:pPr>
            <a:r>
              <a:rPr lang="en-US" sz="18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Cenozoic porphyry Cu–Mo deposits of the South Armenian Block are recognized as important sources of </a:t>
            </a:r>
            <a:r>
              <a:rPr lang="en-US" sz="18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rhenium (Re).</a:t>
            </a:r>
          </a:p>
          <a:p>
            <a:pPr marL="133347" indent="-125013" algn="just">
              <a:buFont typeface="Arial"/>
              <a:buChar char="•"/>
            </a:pPr>
            <a:endParaRPr lang="en-US" sz="1867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3347" indent="-125013" algn="just">
              <a:buFont typeface="Arial"/>
              <a:buChar char="•"/>
            </a:pPr>
            <a:r>
              <a:rPr lang="en-US" sz="18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Potential for </a:t>
            </a:r>
            <a:r>
              <a:rPr lang="en-US" sz="1867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REE</a:t>
            </a:r>
            <a:r>
              <a:rPr lang="en-US" sz="18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Kiruna-type magnetite-apatite deposit (</a:t>
            </a:r>
            <a:r>
              <a:rPr lang="en-US" sz="18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Kaputan</a:t>
            </a:r>
            <a:r>
              <a:rPr lang="en-US" sz="18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sz="18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Abovyan</a:t>
            </a:r>
            <a:r>
              <a:rPr lang="en-US" sz="18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133347" indent="-125013" algn="just">
              <a:buFont typeface="Arial"/>
              <a:buChar char="•"/>
            </a:pPr>
            <a:endParaRPr lang="en-US" sz="1867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883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ous-produits.pdf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959" t="34321" r="27960" b="34074"/>
          <a:stretch/>
        </p:blipFill>
        <p:spPr>
          <a:xfrm>
            <a:off x="1486871" y="622998"/>
            <a:ext cx="6277174" cy="62275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23312" y="79710"/>
            <a:ext cx="8624046" cy="469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Main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produced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host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metals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their</a:t>
            </a: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 by-</a:t>
            </a:r>
            <a:r>
              <a:rPr lang="fr-FR" sz="2400" b="1" dirty="0" err="1">
                <a:latin typeface="Times New Roman" pitchFamily="18" charset="0"/>
                <a:cs typeface="Times New Roman" pitchFamily="18" charset="0"/>
              </a:rPr>
              <a:t>products</a:t>
            </a:r>
            <a:endParaRPr lang="fr-FR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82673" y="6488668"/>
            <a:ext cx="15183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i="1" dirty="0" err="1" smtClean="0">
                <a:latin typeface="Helvetica" charset="0"/>
              </a:rPr>
              <a:t>Jébrak</a:t>
            </a:r>
            <a:r>
              <a:rPr lang="fr-FR" i="1" dirty="0">
                <a:latin typeface="Helvetica" charset="0"/>
              </a:rPr>
              <a:t>, </a:t>
            </a:r>
            <a:r>
              <a:rPr lang="fr-FR" i="1" dirty="0" smtClean="0">
                <a:latin typeface="Helvetica" charset="0"/>
              </a:rPr>
              <a:t>2015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2289031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8513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60840" y="345232"/>
            <a:ext cx="40223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Thank you for your attention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C37A6653-9D1A-498B-B0D8-35E2B25BF848}"/>
              </a:ext>
            </a:extLst>
          </p:cNvPr>
          <p:cNvSpPr/>
          <p:nvPr/>
        </p:nvSpPr>
        <p:spPr>
          <a:xfrm>
            <a:off x="1189240" y="5976457"/>
            <a:ext cx="73838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«22IRF‐08» Critical Metals Research Project (CMRP)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0342CAB-269A-4348-BC1A-769658DB5C82}"/>
              </a:ext>
            </a:extLst>
          </p:cNvPr>
          <p:cNvSpPr/>
          <p:nvPr/>
        </p:nvSpPr>
        <p:spPr>
          <a:xfrm>
            <a:off x="2280347" y="6438122"/>
            <a:ext cx="4583306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b="1" i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Incoming Research Fellowship Program 2022</a:t>
            </a:r>
            <a:endParaRPr lang="en-US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421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xmlns="" id="{FD0268C9-016C-4FEE-92E9-F58F19D110C0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5911" y="891865"/>
            <a:ext cx="4207489" cy="291648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406ACD6-D860-4A96-8609-4B8FED42B0A6}"/>
              </a:ext>
            </a:extLst>
          </p:cNvPr>
          <p:cNvSpPr/>
          <p:nvPr/>
        </p:nvSpPr>
        <p:spPr>
          <a:xfrm>
            <a:off x="-1" y="178012"/>
            <a:ext cx="9143999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rtlCol="0" anchor="ctr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Laboratory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facilities 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Image 5">
            <a:extLst>
              <a:ext uri="{FF2B5EF4-FFF2-40B4-BE49-F238E27FC236}">
                <a16:creationId xmlns:a16="http://schemas.microsoft.com/office/drawing/2014/main" xmlns="" id="{DA847236-2E9C-46C0-9D46-85235D8F39AD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71998" y="891865"/>
            <a:ext cx="2067791" cy="2923223"/>
          </a:xfrm>
          <a:prstGeom prst="rect">
            <a:avLst/>
          </a:prstGeom>
        </p:spPr>
      </p:pic>
      <p:pic>
        <p:nvPicPr>
          <p:cNvPr id="10" name="Image 6">
            <a:extLst>
              <a:ext uri="{FF2B5EF4-FFF2-40B4-BE49-F238E27FC236}">
                <a16:creationId xmlns:a16="http://schemas.microsoft.com/office/drawing/2014/main" xmlns="" id="{EA9043CB-F850-4170-94D6-803EBD690AEC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45036" y="891864"/>
            <a:ext cx="1963366" cy="2913333"/>
          </a:xfrm>
          <a:prstGeom prst="rect">
            <a:avLst/>
          </a:prstGeom>
        </p:spPr>
      </p:pic>
      <p:pic>
        <p:nvPicPr>
          <p:cNvPr id="12" name="Image 4">
            <a:extLst>
              <a:ext uri="{FF2B5EF4-FFF2-40B4-BE49-F238E27FC236}">
                <a16:creationId xmlns:a16="http://schemas.microsoft.com/office/drawing/2014/main" xmlns="" id="{30B226F8-0111-4B02-B895-49EE50485A65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586705" y="4000500"/>
            <a:ext cx="2421383" cy="2750885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73" y="3927763"/>
            <a:ext cx="4165927" cy="2688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BC7CD752-4FC8-4BC1-9B45-FDA1936CBC9B}"/>
              </a:ext>
            </a:extLst>
          </p:cNvPr>
          <p:cNvSpPr/>
          <p:nvPr/>
        </p:nvSpPr>
        <p:spPr>
          <a:xfrm>
            <a:off x="4571998" y="4000500"/>
            <a:ext cx="201470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Al, Si, K, Ca, S, P, Cl,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V,Cr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Mn, Fe, Co, Ni, Cu, W, Zn, Hg, As, Pb, Bi, Se, Th, U,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Sr, Y,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Mo, Ag, Cd, Sn, Sb La, Ce, Nd,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Ba,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Au, Re,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1978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1" descr="На изображении может находиться: Karen Hambaryan, борода, растение, дерево и на улиц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075" y="1030669"/>
            <a:ext cx="1538519" cy="1945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D:\My Documents\Pasporti nkarner\Samvel Hovakimyan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595" y="1030668"/>
            <a:ext cx="1455989" cy="194527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238379" y="2999672"/>
            <a:ext cx="1804419" cy="697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755" marR="71755" algn="ctr">
              <a:spcBef>
                <a:spcPts val="370"/>
              </a:spcBef>
              <a:spcAft>
                <a:spcPts val="0"/>
              </a:spcAft>
            </a:pPr>
            <a:r>
              <a:rPr lang="en-GB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Dr.</a:t>
            </a: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Samvel </a:t>
            </a:r>
          </a:p>
          <a:p>
            <a:pPr marL="71755" marR="71755" algn="ctr">
              <a:spcBef>
                <a:spcPts val="370"/>
              </a:spcBef>
              <a:spcAft>
                <a:spcPts val="0"/>
              </a:spcAft>
            </a:pPr>
            <a:r>
              <a:rPr lang="en-GB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Hovakimyan</a:t>
            </a:r>
            <a:endParaRPr lang="en-US" sz="1600" b="1" dirty="0">
              <a:effectLst/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31772" y="3025319"/>
            <a:ext cx="2121488" cy="697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755" marR="71755" algn="ctr">
              <a:spcBef>
                <a:spcPts val="370"/>
              </a:spcBef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Dr. Nikolay</a:t>
            </a:r>
          </a:p>
          <a:p>
            <a:pPr marL="71755" marR="71755" algn="ctr">
              <a:spcBef>
                <a:spcPts val="370"/>
              </a:spcBef>
            </a:pP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Nekrilov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67668" y="3049044"/>
            <a:ext cx="2121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755" marR="71755" algn="ctr">
              <a:spcBef>
                <a:spcPts val="370"/>
              </a:spcBef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MSc. Karen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Hambaryan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272975" y="3049043"/>
            <a:ext cx="2121488" cy="697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755" marR="71755" algn="ctr">
              <a:spcBef>
                <a:spcPts val="370"/>
              </a:spcBef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MSc.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Manya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1755" marR="71755" algn="ctr">
              <a:spcBef>
                <a:spcPts val="370"/>
              </a:spcBef>
            </a:pP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Simonyan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923529" y="3049043"/>
            <a:ext cx="2121488" cy="697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755" marR="71755" algn="ctr">
              <a:spcBef>
                <a:spcPts val="370"/>
              </a:spcBef>
            </a:pP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Ruzanna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1755" marR="71755" algn="ctr">
              <a:spcBef>
                <a:spcPts val="370"/>
              </a:spcBef>
            </a:pP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Serobyan</a:t>
            </a: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120629" y="4714598"/>
            <a:ext cx="222025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Prof. Robert Moritz</a:t>
            </a:r>
          </a:p>
          <a:p>
            <a:pPr algn="just"/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University of Geneva, </a:t>
            </a:r>
            <a:r>
              <a:rPr 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Switzerland</a:t>
            </a:r>
            <a:endParaRPr lang="en-US" i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396226" y="46827"/>
            <a:ext cx="42506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Critical Minerals Research Group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96226" y="623567"/>
            <a:ext cx="9925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Post-doc</a:t>
            </a:r>
            <a:endParaRPr lang="en-US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994684" y="611965"/>
            <a:ext cx="13773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PhD student 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5640328" y="623567"/>
            <a:ext cx="13773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PhD student 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7285972" y="632665"/>
            <a:ext cx="13516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BSc student 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414724" y="395623"/>
            <a:ext cx="16280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n-NO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Principal Investigator</a:t>
            </a:r>
            <a:endParaRPr lang="en-US" dirty="0"/>
          </a:p>
        </p:txBody>
      </p:sp>
      <p:pic>
        <p:nvPicPr>
          <p:cNvPr id="1097" name="Picture 73" descr="https://secureservercdn.net/160.153.138.203/f7y.24c.myftpupload.com/wp-content/uploads/2022/02/RM-e1644689883754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93" t="9198" r="21185" b="18555"/>
          <a:stretch/>
        </p:blipFill>
        <p:spPr bwMode="auto">
          <a:xfrm>
            <a:off x="231484" y="4291481"/>
            <a:ext cx="1811314" cy="2172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1" name="Picture 37" descr="https://www.fmm.ru/images/a/a7/Nekrylov_sm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3" t="13444" r="20057" b="9384"/>
          <a:stretch/>
        </p:blipFill>
        <p:spPr bwMode="auto">
          <a:xfrm>
            <a:off x="2104753" y="1039389"/>
            <a:ext cx="1572888" cy="1919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9024" y="1041954"/>
            <a:ext cx="1359982" cy="191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46AF9C8-8785-4101-A98D-D857D9593B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01" t="4128" r="21649" b="30920"/>
          <a:stretch/>
        </p:blipFill>
        <p:spPr bwMode="auto">
          <a:xfrm>
            <a:off x="7166009" y="1030668"/>
            <a:ext cx="1547672" cy="191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202374" y="3937467"/>
            <a:ext cx="31696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Project foreign 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collaborators </a:t>
            </a:r>
            <a:r>
              <a:rPr lang="en-US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b="1" i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2" name="Picture 3" descr="D:\ICMA\20230610_102020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5" t="12328" r="6616"/>
          <a:stretch/>
        </p:blipFill>
        <p:spPr bwMode="auto">
          <a:xfrm>
            <a:off x="4816459" y="4336306"/>
            <a:ext cx="1767336" cy="2243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F5710D2C-0413-4F6F-BC3F-1D73AD826F32}"/>
              </a:ext>
            </a:extLst>
          </p:cNvPr>
          <p:cNvSpPr/>
          <p:nvPr/>
        </p:nvSpPr>
        <p:spPr>
          <a:xfrm>
            <a:off x="6646875" y="4714598"/>
            <a:ext cx="218762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816" marR="53816" algn="ctr">
              <a:spcBef>
                <a:spcPts val="278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Christian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Bergemann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53816" algn="ctr"/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University of Heidelberg, </a:t>
            </a:r>
            <a:r>
              <a:rPr 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Germany</a:t>
            </a:r>
          </a:p>
        </p:txBody>
      </p:sp>
    </p:spTree>
    <p:extLst>
      <p:ext uri="{BB962C8B-B14F-4D97-AF65-F5344CB8AC3E}">
        <p14:creationId xmlns:p14="http://schemas.microsoft.com/office/powerpoint/2010/main" val="366108806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18866</TotalTime>
  <Words>2802</Words>
  <Application>Microsoft Office PowerPoint</Application>
  <PresentationFormat>On-screen Show (4:3)</PresentationFormat>
  <Paragraphs>355</Paragraphs>
  <Slides>44</Slides>
  <Notes>24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Thème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Samvel</dc:creator>
  <cp:lastModifiedBy>PCC</cp:lastModifiedBy>
  <cp:revision>1287</cp:revision>
  <dcterms:created xsi:type="dcterms:W3CDTF">2022-06-18T18:14:32Z</dcterms:created>
  <dcterms:modified xsi:type="dcterms:W3CDTF">2026-05-16T03:34:10Z</dcterms:modified>
</cp:coreProperties>
</file>